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9" r:id="rId3"/>
    <p:sldId id="378" r:id="rId4"/>
    <p:sldId id="377" r:id="rId5"/>
    <p:sldId id="292" r:id="rId6"/>
    <p:sldId id="379" r:id="rId7"/>
    <p:sldId id="380" r:id="rId8"/>
    <p:sldId id="293" r:id="rId9"/>
    <p:sldId id="294" r:id="rId10"/>
    <p:sldId id="372" r:id="rId11"/>
    <p:sldId id="373" r:id="rId12"/>
    <p:sldId id="300" r:id="rId13"/>
    <p:sldId id="382" r:id="rId14"/>
    <p:sldId id="383" r:id="rId15"/>
    <p:sldId id="381" r:id="rId16"/>
    <p:sldId id="310" r:id="rId17"/>
    <p:sldId id="384" r:id="rId18"/>
    <p:sldId id="312" r:id="rId19"/>
    <p:sldId id="375" r:id="rId20"/>
    <p:sldId id="366" r:id="rId21"/>
    <p:sldId id="385" r:id="rId22"/>
    <p:sldId id="369" r:id="rId23"/>
    <p:sldId id="368" r:id="rId24"/>
    <p:sldId id="319" r:id="rId25"/>
    <p:sldId id="388" r:id="rId26"/>
    <p:sldId id="386" r:id="rId27"/>
    <p:sldId id="387" r:id="rId28"/>
    <p:sldId id="321" r:id="rId29"/>
    <p:sldId id="323" r:id="rId30"/>
    <p:sldId id="370" r:id="rId31"/>
    <p:sldId id="374" r:id="rId32"/>
    <p:sldId id="327" r:id="rId33"/>
    <p:sldId id="390" r:id="rId34"/>
    <p:sldId id="389" r:id="rId35"/>
    <p:sldId id="328" r:id="rId36"/>
    <p:sldId id="36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93902E-8456-B249-88FB-F06734467ED8}" name="Fahey, Kathleen" initials="FK" userId="S::Fahey.Kathleen@epa.gov::bc706d69-8e49-4bc7-9f5e-5de84b5b214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0B2AA"/>
    <a:srgbClr val="800080"/>
    <a:srgbClr val="FF1493"/>
    <a:srgbClr val="000000"/>
    <a:srgbClr val="FFEDB9"/>
    <a:srgbClr val="CC9900"/>
    <a:srgbClr val="FF0000"/>
    <a:srgbClr val="C0C0C0"/>
    <a:srgbClr val="FFC0CB"/>
    <a:srgbClr val="696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1" autoAdjust="0"/>
    <p:restoredTop sz="70740" autoAdjust="0"/>
  </p:normalViewPr>
  <p:slideViewPr>
    <p:cSldViewPr snapToGrid="0">
      <p:cViewPr varScale="1">
        <p:scale>
          <a:sx n="80" d="100"/>
          <a:sy n="80" d="100"/>
        </p:scale>
        <p:origin x="15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16BE6-F1D5-4CE3-BB75-B112396E9ECF}"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4AE29-0833-4AFA-956D-5972DEF5B6D6}" type="slidenum">
              <a:rPr lang="en-US" smtClean="0"/>
              <a:t>‹#›</a:t>
            </a:fld>
            <a:endParaRPr lang="en-US"/>
          </a:p>
        </p:txBody>
      </p:sp>
    </p:spTree>
    <p:extLst>
      <p:ext uri="{BB962C8B-B14F-4D97-AF65-F5344CB8AC3E}">
        <p14:creationId xmlns:p14="http://schemas.microsoft.com/office/powerpoint/2010/main" val="2262653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My name is Sara Farrell and I am both a Ph.D. student at UNC-Chapel Hill and an ORISE Researcher at the EPA and the work I will be presenting on today done under the mentorship of Dr. Kathleen Fahey at the EPA. And for the past year and a half, myself and my co-authors have been trying to better understand the role that heterogeneous sulfur aerosol formation plays during wintertime haze events in Fairbanks, Alaska. I should also mention that the view expressed in this presentation are those of the authors and don’t necessarily reflect the views or polices of the USEPA.</a:t>
            </a:r>
          </a:p>
        </p:txBody>
      </p:sp>
      <p:sp>
        <p:nvSpPr>
          <p:cNvPr id="4" name="Slide Number Placeholder 3"/>
          <p:cNvSpPr>
            <a:spLocks noGrp="1"/>
          </p:cNvSpPr>
          <p:nvPr>
            <p:ph type="sldNum" sz="quarter" idx="5"/>
          </p:nvPr>
        </p:nvSpPr>
        <p:spPr/>
        <p:txBody>
          <a:bodyPr/>
          <a:lstStyle/>
          <a:p>
            <a:fld id="{E3B4AE29-0833-4AFA-956D-5972DEF5B6D6}" type="slidenum">
              <a:rPr lang="en-US" smtClean="0"/>
              <a:t>1</a:t>
            </a:fld>
            <a:endParaRPr lang="en-US"/>
          </a:p>
        </p:txBody>
      </p:sp>
    </p:spTree>
    <p:extLst>
      <p:ext uri="{BB962C8B-B14F-4D97-AF65-F5344CB8AC3E}">
        <p14:creationId xmlns:p14="http://schemas.microsoft.com/office/powerpoint/2010/main" val="238237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actually recent publications focused on sulfate formed during haze events in China, have revealed that sulfate can form in aqueous aerosols. So undergoing aqueous-phase oxidation, like in cloud droplets, but in an aerosol particle.</a:t>
            </a:r>
          </a:p>
        </p:txBody>
      </p:sp>
      <p:sp>
        <p:nvSpPr>
          <p:cNvPr id="4" name="Slide Number Placeholder 3"/>
          <p:cNvSpPr>
            <a:spLocks noGrp="1"/>
          </p:cNvSpPr>
          <p:nvPr>
            <p:ph type="sldNum" sz="quarter" idx="5"/>
          </p:nvPr>
        </p:nvSpPr>
        <p:spPr/>
        <p:txBody>
          <a:bodyPr/>
          <a:lstStyle/>
          <a:p>
            <a:fld id="{E3B4AE29-0833-4AFA-956D-5972DEF5B6D6}" type="slidenum">
              <a:rPr lang="en-US" smtClean="0"/>
              <a:t>10</a:t>
            </a:fld>
            <a:endParaRPr lang="en-US"/>
          </a:p>
        </p:txBody>
      </p:sp>
    </p:spTree>
    <p:extLst>
      <p:ext uri="{BB962C8B-B14F-4D97-AF65-F5344CB8AC3E}">
        <p14:creationId xmlns:p14="http://schemas.microsoft.com/office/powerpoint/2010/main" val="2715708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potential reason behind the model-measurement discrepancies is the formation of an organosulfur species, hydroxymethanesulfonate, which I will be referring to from here-on-out as HMS. HMS is formed via aqueous phase reactions of formaldehyde, coming from wood combustion, and sulfur dioxide – which a major source during 2008 was from home heating oil. And you can imagine a lot of this is being formed not only because of the emissions of precursors, but also because it is cold enough for both precursors to partition and dissolve onto aqueous aerosols. </a:t>
            </a:r>
          </a:p>
          <a:p>
            <a:endParaRPr lang="en-US" dirty="0"/>
          </a:p>
          <a:p>
            <a:r>
              <a:rPr lang="en-US" dirty="0"/>
              <a:t>HMS is also often mistaken for sulfate in routine measurements, so, perhaps the observations that I showed before are not only sulfate but also HMS.</a:t>
            </a:r>
          </a:p>
        </p:txBody>
      </p:sp>
      <p:sp>
        <p:nvSpPr>
          <p:cNvPr id="4" name="Slide Number Placeholder 3"/>
          <p:cNvSpPr>
            <a:spLocks noGrp="1"/>
          </p:cNvSpPr>
          <p:nvPr>
            <p:ph type="sldNum" sz="quarter" idx="5"/>
          </p:nvPr>
        </p:nvSpPr>
        <p:spPr/>
        <p:txBody>
          <a:bodyPr/>
          <a:lstStyle/>
          <a:p>
            <a:fld id="{E3B4AE29-0833-4AFA-956D-5972DEF5B6D6}" type="slidenum">
              <a:rPr lang="en-US" smtClean="0"/>
              <a:t>11</a:t>
            </a:fld>
            <a:endParaRPr lang="en-US"/>
          </a:p>
        </p:txBody>
      </p:sp>
    </p:spTree>
    <p:extLst>
      <p:ext uri="{BB962C8B-B14F-4D97-AF65-F5344CB8AC3E}">
        <p14:creationId xmlns:p14="http://schemas.microsoft.com/office/powerpoint/2010/main" val="1213021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from here-on-out I will be referring to the combination of sulfate and HMS as sulfur aerosol.</a:t>
            </a:r>
          </a:p>
        </p:txBody>
      </p:sp>
      <p:sp>
        <p:nvSpPr>
          <p:cNvPr id="4" name="Slide Number Placeholder 3"/>
          <p:cNvSpPr>
            <a:spLocks noGrp="1"/>
          </p:cNvSpPr>
          <p:nvPr>
            <p:ph type="sldNum" sz="quarter" idx="5"/>
          </p:nvPr>
        </p:nvSpPr>
        <p:spPr/>
        <p:txBody>
          <a:bodyPr/>
          <a:lstStyle/>
          <a:p>
            <a:fld id="{E3B4AE29-0833-4AFA-956D-5972DEF5B6D6}" type="slidenum">
              <a:rPr lang="en-US" smtClean="0"/>
              <a:t>12</a:t>
            </a:fld>
            <a:endParaRPr lang="en-US"/>
          </a:p>
        </p:txBody>
      </p:sp>
    </p:spTree>
    <p:extLst>
      <p:ext uri="{BB962C8B-B14F-4D97-AF65-F5344CB8AC3E}">
        <p14:creationId xmlns:p14="http://schemas.microsoft.com/office/powerpoint/2010/main" val="3784557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implemented this missing aqueous-aerosol phase chemistry in CMAQ and what I’m showing in this schematic is the general theme behind heterogeneous chemistry where you have gas phase sulfur dioxide partitioning onto and then reacting with oxidants and other reactants in an aqueous aerosol to form sulfur aerosol.</a:t>
            </a:r>
          </a:p>
          <a:p>
            <a:endParaRPr lang="en-US" dirty="0"/>
          </a:p>
          <a:p>
            <a:r>
              <a:rPr lang="en-US" dirty="0"/>
              <a:t>The reactions that take place in the aqueous phase are governed by the rate expression kparticle and there is one for each oxidation pathway, so one for O3, one for H2O2 so on and so forth.</a:t>
            </a:r>
          </a:p>
          <a:p>
            <a:endParaRPr lang="en-US" dirty="0"/>
          </a:p>
          <a:p>
            <a:r>
              <a:rPr lang="en-US" dirty="0"/>
              <a:t>And so we have a Base model run, which I showed the results for previously, and then the heterogeneous aqueous aerosol phase reactions are in our Base_Het run. And I just want to point out that the </a:t>
            </a:r>
            <a:r>
              <a:rPr lang="en-US" dirty="0" err="1"/>
              <a:t>kparticles</a:t>
            </a:r>
            <a:r>
              <a:rPr lang="en-US" dirty="0"/>
              <a:t> in this model run were sourced from the existing in-Cloud Chemistry Module detailed in Sarwar et al., 2013.</a:t>
            </a:r>
          </a:p>
        </p:txBody>
      </p:sp>
      <p:sp>
        <p:nvSpPr>
          <p:cNvPr id="4" name="Slide Number Placeholder 3"/>
          <p:cNvSpPr>
            <a:spLocks noGrp="1"/>
          </p:cNvSpPr>
          <p:nvPr>
            <p:ph type="sldNum" sz="quarter" idx="5"/>
          </p:nvPr>
        </p:nvSpPr>
        <p:spPr/>
        <p:txBody>
          <a:bodyPr/>
          <a:lstStyle/>
          <a:p>
            <a:fld id="{E3B4AE29-0833-4AFA-956D-5972DEF5B6D6}" type="slidenum">
              <a:rPr lang="en-US" smtClean="0"/>
              <a:t>13</a:t>
            </a:fld>
            <a:endParaRPr lang="en-US"/>
          </a:p>
        </p:txBody>
      </p:sp>
    </p:spTree>
    <p:extLst>
      <p:ext uri="{BB962C8B-B14F-4D97-AF65-F5344CB8AC3E}">
        <p14:creationId xmlns:p14="http://schemas.microsoft.com/office/powerpoint/2010/main" val="680717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changed up the </a:t>
            </a:r>
            <a:r>
              <a:rPr lang="en-US" dirty="0" err="1"/>
              <a:t>kparticles</a:t>
            </a:r>
            <a:r>
              <a:rPr lang="en-US" dirty="0"/>
              <a:t> for some of the oxidation pathways in our sensitivity runs. In the first sensitivity run, we used an alternative kparticle for the TMI-catalyzed O2 oxidation pathway</a:t>
            </a:r>
          </a:p>
          <a:p>
            <a:endParaRPr lang="en-US" dirty="0"/>
          </a:p>
          <a:p>
            <a:r>
              <a:rPr lang="en-US" dirty="0"/>
              <a:t>and TMI is an acronym for transition metal ions, specifically iron and manganese. So this alternative kparticle for this pathway, unlike the one in the Base_Het, is both temperature and pH-dependent which is significant in this regions because the temperatures are really cold during these haze events and also the aerosol pH is not as acidic.</a:t>
            </a:r>
          </a:p>
        </p:txBody>
      </p:sp>
      <p:sp>
        <p:nvSpPr>
          <p:cNvPr id="4" name="Slide Number Placeholder 3"/>
          <p:cNvSpPr>
            <a:spLocks noGrp="1"/>
          </p:cNvSpPr>
          <p:nvPr>
            <p:ph type="sldNum" sz="quarter" idx="5"/>
          </p:nvPr>
        </p:nvSpPr>
        <p:spPr/>
        <p:txBody>
          <a:bodyPr/>
          <a:lstStyle/>
          <a:p>
            <a:fld id="{E3B4AE29-0833-4AFA-956D-5972DEF5B6D6}" type="slidenum">
              <a:rPr lang="en-US" smtClean="0"/>
              <a:t>14</a:t>
            </a:fld>
            <a:endParaRPr lang="en-US"/>
          </a:p>
        </p:txBody>
      </p:sp>
    </p:spTree>
    <p:extLst>
      <p:ext uri="{BB962C8B-B14F-4D97-AF65-F5344CB8AC3E}">
        <p14:creationId xmlns:p14="http://schemas.microsoft.com/office/powerpoint/2010/main" val="1773884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second sensitivity run we implement an ionic strength-dependent NO2 oxidation pathway</a:t>
            </a:r>
          </a:p>
        </p:txBody>
      </p:sp>
      <p:sp>
        <p:nvSpPr>
          <p:cNvPr id="4" name="Slide Number Placeholder 3"/>
          <p:cNvSpPr>
            <a:spLocks noGrp="1"/>
          </p:cNvSpPr>
          <p:nvPr>
            <p:ph type="sldNum" sz="quarter" idx="5"/>
          </p:nvPr>
        </p:nvSpPr>
        <p:spPr/>
        <p:txBody>
          <a:bodyPr/>
          <a:lstStyle/>
          <a:p>
            <a:fld id="{E3B4AE29-0833-4AFA-956D-5972DEF5B6D6}" type="slidenum">
              <a:rPr lang="en-US" smtClean="0"/>
              <a:t>15</a:t>
            </a:fld>
            <a:endParaRPr lang="en-US"/>
          </a:p>
        </p:txBody>
      </p:sp>
    </p:spTree>
    <p:extLst>
      <p:ext uri="{BB962C8B-B14F-4D97-AF65-F5344CB8AC3E}">
        <p14:creationId xmlns:p14="http://schemas.microsoft.com/office/powerpoint/2010/main" val="4118349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ionic strength is an important parameter to track when going from in-cloud phase oxidation to aerosol oxidation because the water content in an aerosol is much lower than that in a cloud droplet. So the ionic strength can be higher in aerosols and this ionic strength can either inhibit the kparticle (which is the case for the TMI oxidation pathway) or enhance the kparticle (which is the case for the NO2 oxidation pathway).</a:t>
            </a:r>
          </a:p>
        </p:txBody>
      </p:sp>
      <p:sp>
        <p:nvSpPr>
          <p:cNvPr id="4" name="Slide Number Placeholder 3"/>
          <p:cNvSpPr>
            <a:spLocks noGrp="1"/>
          </p:cNvSpPr>
          <p:nvPr>
            <p:ph type="sldNum" sz="quarter" idx="5"/>
          </p:nvPr>
        </p:nvSpPr>
        <p:spPr/>
        <p:txBody>
          <a:bodyPr/>
          <a:lstStyle/>
          <a:p>
            <a:fld id="{E3B4AE29-0833-4AFA-956D-5972DEF5B6D6}" type="slidenum">
              <a:rPr lang="en-US" smtClean="0"/>
              <a:t>16</a:t>
            </a:fld>
            <a:endParaRPr lang="en-US"/>
          </a:p>
        </p:txBody>
      </p:sp>
    </p:spTree>
    <p:extLst>
      <p:ext uri="{BB962C8B-B14F-4D97-AF65-F5344CB8AC3E}">
        <p14:creationId xmlns:p14="http://schemas.microsoft.com/office/powerpoint/2010/main" val="762055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 some new in-cloud phase oxidation pathways were included in all new model runs, so the Base_Het and the sensitivities.</a:t>
            </a:r>
          </a:p>
        </p:txBody>
      </p:sp>
      <p:sp>
        <p:nvSpPr>
          <p:cNvPr id="4" name="Slide Number Placeholder 3"/>
          <p:cNvSpPr>
            <a:spLocks noGrp="1"/>
          </p:cNvSpPr>
          <p:nvPr>
            <p:ph type="sldNum" sz="quarter" idx="5"/>
          </p:nvPr>
        </p:nvSpPr>
        <p:spPr/>
        <p:txBody>
          <a:bodyPr/>
          <a:lstStyle/>
          <a:p>
            <a:fld id="{E3B4AE29-0833-4AFA-956D-5972DEF5B6D6}" type="slidenum">
              <a:rPr lang="en-US" smtClean="0"/>
              <a:t>17</a:t>
            </a:fld>
            <a:endParaRPr lang="en-US"/>
          </a:p>
        </p:txBody>
      </p:sp>
    </p:spTree>
    <p:extLst>
      <p:ext uri="{BB962C8B-B14F-4D97-AF65-F5344CB8AC3E}">
        <p14:creationId xmlns:p14="http://schemas.microsoft.com/office/powerpoint/2010/main" val="2467841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be showing modeled sulfate results from two domains, the Fairbanks/North Pole Domain – which has a fine spatial resolution of 1.33km is illustrated in the map to the right and then we also did some CMAQ-hemispheric runs for Dec 2015 to Feb 2016</a:t>
            </a:r>
          </a:p>
          <a:p>
            <a:endParaRPr lang="en-US" dirty="0"/>
          </a:p>
          <a:p>
            <a:r>
              <a:rPr lang="en-US" dirty="0"/>
              <a:t>We model two episodes in the Fairbanks/North Pole Domain, one during Jan/Feb of 2008 when it is very cold and dark and then an episode in November 2008 where it is less cold and dark but where there are a lot more fog events – and where we expect to see sulfur aerosol forming in both aqueous aerosols and cloud droplets at the surface – and I will be reminding you of these episodes via these pictures.</a:t>
            </a:r>
          </a:p>
        </p:txBody>
      </p:sp>
      <p:sp>
        <p:nvSpPr>
          <p:cNvPr id="4" name="Slide Number Placeholder 3"/>
          <p:cNvSpPr>
            <a:spLocks noGrp="1"/>
          </p:cNvSpPr>
          <p:nvPr>
            <p:ph type="sldNum" sz="quarter" idx="5"/>
          </p:nvPr>
        </p:nvSpPr>
        <p:spPr/>
        <p:txBody>
          <a:bodyPr/>
          <a:lstStyle/>
          <a:p>
            <a:fld id="{E3B4AE29-0833-4AFA-956D-5972DEF5B6D6}" type="slidenum">
              <a:rPr lang="en-US" smtClean="0"/>
              <a:t>18</a:t>
            </a:fld>
            <a:endParaRPr lang="en-US"/>
          </a:p>
        </p:txBody>
      </p:sp>
    </p:spTree>
    <p:extLst>
      <p:ext uri="{BB962C8B-B14F-4D97-AF65-F5344CB8AC3E}">
        <p14:creationId xmlns:p14="http://schemas.microsoft.com/office/powerpoint/2010/main" val="2939663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implementation of heterogeneous sulfur chemistry in the Base_Het run, we see large enhancements in modeled sulfur aerosols during this cold and dark episode and what I’m showing in these spatial plots are Max and Average hourly increases from the Base run. You can see on average that modeled sulfur aerosol increases in Fairbanks around 3.5 ug/m3 and 5ug/m3 in North Pole and then these increases can be up to 12ug/m3 in both cities.</a:t>
            </a:r>
          </a:p>
        </p:txBody>
      </p:sp>
      <p:sp>
        <p:nvSpPr>
          <p:cNvPr id="4" name="Slide Number Placeholder 3"/>
          <p:cNvSpPr>
            <a:spLocks noGrp="1"/>
          </p:cNvSpPr>
          <p:nvPr>
            <p:ph type="sldNum" sz="quarter" idx="5"/>
          </p:nvPr>
        </p:nvSpPr>
        <p:spPr/>
        <p:txBody>
          <a:bodyPr/>
          <a:lstStyle/>
          <a:p>
            <a:fld id="{E3B4AE29-0833-4AFA-956D-5972DEF5B6D6}" type="slidenum">
              <a:rPr lang="en-US" smtClean="0"/>
              <a:t>19</a:t>
            </a:fld>
            <a:endParaRPr lang="en-US"/>
          </a:p>
        </p:txBody>
      </p:sp>
    </p:spTree>
    <p:extLst>
      <p:ext uri="{BB962C8B-B14F-4D97-AF65-F5344CB8AC3E}">
        <p14:creationId xmlns:p14="http://schemas.microsoft.com/office/powerpoint/2010/main" val="2543502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reasons I am presenting in this session is because Fairbanks and North Pole are in non-attainment, or exceeded their national ambient air quality standards (or NAAQS) for fine particulate matter (PM2.5). When I say North Pole, I’m not talking about the north pole. North Pole Alaska is actually a city southeast of Fairbanks. </a:t>
            </a:r>
          </a:p>
          <a:p>
            <a:endParaRPr lang="en-US" dirty="0"/>
          </a:p>
          <a:p>
            <a:r>
              <a:rPr lang="en-US" dirty="0"/>
              <a:t> PM2.5 is a regulated by the EPA because it has just the right angular momentum to deposit deep within lung tissue and elevated concentrations of PM2.5 have been linked to increased negative health outcomes around the world and also specific to this area.</a:t>
            </a:r>
          </a:p>
          <a:p>
            <a:endParaRPr lang="en-US" dirty="0"/>
          </a:p>
          <a:p>
            <a:endParaRPr lang="en-US" dirty="0"/>
          </a:p>
        </p:txBody>
      </p:sp>
      <p:sp>
        <p:nvSpPr>
          <p:cNvPr id="4" name="Slide Number Placeholder 3"/>
          <p:cNvSpPr>
            <a:spLocks noGrp="1"/>
          </p:cNvSpPr>
          <p:nvPr>
            <p:ph type="sldNum" sz="quarter" idx="5"/>
          </p:nvPr>
        </p:nvSpPr>
        <p:spPr/>
        <p:txBody>
          <a:bodyPr/>
          <a:lstStyle/>
          <a:p>
            <a:fld id="{04758162-A811-468F-A6E7-54A75F6AD489}" type="slidenum">
              <a:rPr lang="en-US" smtClean="0"/>
              <a:t>2</a:t>
            </a:fld>
            <a:endParaRPr lang="en-US"/>
          </a:p>
        </p:txBody>
      </p:sp>
    </p:spTree>
    <p:extLst>
      <p:ext uri="{BB962C8B-B14F-4D97-AF65-F5344CB8AC3E}">
        <p14:creationId xmlns:p14="http://schemas.microsoft.com/office/powerpoint/2010/main" val="3184795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wanted to see if these increases were coming from our newly implemented heterogeneous pathways and you can see from the stacked bar chart to the right that secondarily produced sulfur aerosol is mostly sulfate being formed from the TMI-catalyzed pathway. I should also point out that the aqueous-aerosol heterogeneous pathways are denoted by ALW – which stands for aerosol liquid water.</a:t>
            </a:r>
          </a:p>
          <a:p>
            <a:endParaRPr lang="en-US" dirty="0"/>
          </a:p>
          <a:p>
            <a:r>
              <a:rPr lang="en-US" dirty="0"/>
              <a:t>I also want to go ahead and point out that Fairbanks and North Pole are distinct in emissions profiles. Fairbanks has a more industrial and traffic-related emissions profile while most of the PM2.5 in North Pole is derived from home heating emissions as it’s more residential than urban.</a:t>
            </a:r>
          </a:p>
        </p:txBody>
      </p:sp>
      <p:sp>
        <p:nvSpPr>
          <p:cNvPr id="4" name="Slide Number Placeholder 3"/>
          <p:cNvSpPr>
            <a:spLocks noGrp="1"/>
          </p:cNvSpPr>
          <p:nvPr>
            <p:ph type="sldNum" sz="quarter" idx="5"/>
          </p:nvPr>
        </p:nvSpPr>
        <p:spPr/>
        <p:txBody>
          <a:bodyPr/>
          <a:lstStyle/>
          <a:p>
            <a:fld id="{E3B4AE29-0833-4AFA-956D-5972DEF5B6D6}" type="slidenum">
              <a:rPr lang="en-US" smtClean="0"/>
              <a:t>20</a:t>
            </a:fld>
            <a:endParaRPr lang="en-US"/>
          </a:p>
        </p:txBody>
      </p:sp>
    </p:spTree>
    <p:extLst>
      <p:ext uri="{BB962C8B-B14F-4D97-AF65-F5344CB8AC3E}">
        <p14:creationId xmlns:p14="http://schemas.microsoft.com/office/powerpoint/2010/main" val="2059372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Hourly Sulfur aerosol enhancements during episode 2 can get up to 12 ug/m3 but</a:t>
            </a:r>
          </a:p>
        </p:txBody>
      </p:sp>
      <p:sp>
        <p:nvSpPr>
          <p:cNvPr id="4" name="Slide Number Placeholder 3"/>
          <p:cNvSpPr>
            <a:spLocks noGrp="1"/>
          </p:cNvSpPr>
          <p:nvPr>
            <p:ph type="sldNum" sz="quarter" idx="5"/>
          </p:nvPr>
        </p:nvSpPr>
        <p:spPr/>
        <p:txBody>
          <a:bodyPr/>
          <a:lstStyle/>
          <a:p>
            <a:fld id="{E3B4AE29-0833-4AFA-956D-5972DEF5B6D6}" type="slidenum">
              <a:rPr lang="en-US" smtClean="0"/>
              <a:t>21</a:t>
            </a:fld>
            <a:endParaRPr lang="en-US"/>
          </a:p>
        </p:txBody>
      </p:sp>
    </p:spTree>
    <p:extLst>
      <p:ext uri="{BB962C8B-B14F-4D97-AF65-F5344CB8AC3E}">
        <p14:creationId xmlns:p14="http://schemas.microsoft.com/office/powerpoint/2010/main" val="2350421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enhancements in sulfur aerosol concentrations are greater during episode 1 showing how important these cold and dark conditions are to it’s formation.</a:t>
            </a:r>
          </a:p>
        </p:txBody>
      </p:sp>
      <p:sp>
        <p:nvSpPr>
          <p:cNvPr id="4" name="Slide Number Placeholder 3"/>
          <p:cNvSpPr>
            <a:spLocks noGrp="1"/>
          </p:cNvSpPr>
          <p:nvPr>
            <p:ph type="sldNum" sz="quarter" idx="5"/>
          </p:nvPr>
        </p:nvSpPr>
        <p:spPr/>
        <p:txBody>
          <a:bodyPr/>
          <a:lstStyle/>
          <a:p>
            <a:fld id="{E3B4AE29-0833-4AFA-956D-5972DEF5B6D6}" type="slidenum">
              <a:rPr lang="en-US" smtClean="0"/>
              <a:t>22</a:t>
            </a:fld>
            <a:endParaRPr lang="en-US"/>
          </a:p>
        </p:txBody>
      </p:sp>
    </p:spTree>
    <p:extLst>
      <p:ext uri="{BB962C8B-B14F-4D97-AF65-F5344CB8AC3E}">
        <p14:creationId xmlns:p14="http://schemas.microsoft.com/office/powerpoint/2010/main" val="2966821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one thing that is also notable is that in episode 2 we are seeing some sulfur aerosol being formed at the surface from in-cloud oxidation, showing that the model is picking up on these fog events. So the WRF modeling that Rob Gilliam did for this work is capturing these fog events and the CMAQ’s in-cloud chemistry module is picking up on it!</a:t>
            </a:r>
          </a:p>
        </p:txBody>
      </p:sp>
      <p:sp>
        <p:nvSpPr>
          <p:cNvPr id="4" name="Slide Number Placeholder 3"/>
          <p:cNvSpPr>
            <a:spLocks noGrp="1"/>
          </p:cNvSpPr>
          <p:nvPr>
            <p:ph type="sldNum" sz="quarter" idx="5"/>
          </p:nvPr>
        </p:nvSpPr>
        <p:spPr/>
        <p:txBody>
          <a:bodyPr/>
          <a:lstStyle/>
          <a:p>
            <a:fld id="{E3B4AE29-0833-4AFA-956D-5972DEF5B6D6}" type="slidenum">
              <a:rPr lang="en-US" smtClean="0"/>
              <a:t>23</a:t>
            </a:fld>
            <a:endParaRPr lang="en-US"/>
          </a:p>
        </p:txBody>
      </p:sp>
    </p:spTree>
    <p:extLst>
      <p:ext uri="{BB962C8B-B14F-4D97-AF65-F5344CB8AC3E}">
        <p14:creationId xmlns:p14="http://schemas.microsoft.com/office/powerpoint/2010/main" val="3483907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Switching back to episode one, when we implemented the temperature and pH dependent alternative kparticle for the TMI-catalyzed O2 pathway in the TMI_sens sensitivity run, we saw that most of the secondarily produced sulfur aerosol was HMS and not from the TMI-pathway – which was consuming almost all of the sulfur dioxide in the Base_Het run</a:t>
            </a:r>
          </a:p>
          <a:p>
            <a:endParaRPr lang="en-US" dirty="0"/>
          </a:p>
          <a:p>
            <a:r>
              <a:rPr lang="en-US" dirty="0"/>
              <a:t>And why is that?</a:t>
            </a:r>
          </a:p>
        </p:txBody>
      </p:sp>
      <p:sp>
        <p:nvSpPr>
          <p:cNvPr id="4" name="Slide Number Placeholder 3"/>
          <p:cNvSpPr>
            <a:spLocks noGrp="1"/>
          </p:cNvSpPr>
          <p:nvPr>
            <p:ph type="sldNum" sz="quarter" idx="5"/>
          </p:nvPr>
        </p:nvSpPr>
        <p:spPr/>
        <p:txBody>
          <a:bodyPr/>
          <a:lstStyle/>
          <a:p>
            <a:fld id="{E3B4AE29-0833-4AFA-956D-5972DEF5B6D6}" type="slidenum">
              <a:rPr lang="en-US" smtClean="0"/>
              <a:t>24</a:t>
            </a:fld>
            <a:endParaRPr lang="en-US"/>
          </a:p>
        </p:txBody>
      </p:sp>
    </p:spTree>
    <p:extLst>
      <p:ext uri="{BB962C8B-B14F-4D97-AF65-F5344CB8AC3E}">
        <p14:creationId xmlns:p14="http://schemas.microsoft.com/office/powerpoint/2010/main" val="683286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this alternative rate expression is slowed down by decreased temperatures. And so all of that SO2 is now freed up to react with other oxidants and reactants and it’s reactant of choice in this model run is formaldehyde. And a lot more HMS is produced in North Pole than Fairbanks!</a:t>
            </a:r>
          </a:p>
          <a:p>
            <a:endParaRPr lang="en-US" dirty="0"/>
          </a:p>
        </p:txBody>
      </p:sp>
      <p:sp>
        <p:nvSpPr>
          <p:cNvPr id="4" name="Slide Number Placeholder 3"/>
          <p:cNvSpPr>
            <a:spLocks noGrp="1"/>
          </p:cNvSpPr>
          <p:nvPr>
            <p:ph type="sldNum" sz="quarter" idx="5"/>
          </p:nvPr>
        </p:nvSpPr>
        <p:spPr/>
        <p:txBody>
          <a:bodyPr/>
          <a:lstStyle/>
          <a:p>
            <a:fld id="{E3B4AE29-0833-4AFA-956D-5972DEF5B6D6}" type="slidenum">
              <a:rPr lang="en-US" smtClean="0"/>
              <a:t>25</a:t>
            </a:fld>
            <a:endParaRPr lang="en-US"/>
          </a:p>
        </p:txBody>
      </p:sp>
    </p:spTree>
    <p:extLst>
      <p:ext uri="{BB962C8B-B14F-4D97-AF65-F5344CB8AC3E}">
        <p14:creationId xmlns:p14="http://schemas.microsoft.com/office/powerpoint/2010/main" val="278109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dive a little bit more into what is contributing to this abundance of modeled HMS. What I have plotted below each site’s sulfur aerosol speciation plots are daily average max and min concentrations of sulfur dioxide and formaldehyde in ppb and then daily average temperatures in blue. We see that although sulfur dioxide concentrations are higher in Fairbanks than North Pole, however 1) temperatures are colder in North Pole and 2) there is more formaldehyde there as well.</a:t>
            </a:r>
          </a:p>
        </p:txBody>
      </p:sp>
      <p:sp>
        <p:nvSpPr>
          <p:cNvPr id="4" name="Slide Number Placeholder 3"/>
          <p:cNvSpPr>
            <a:spLocks noGrp="1"/>
          </p:cNvSpPr>
          <p:nvPr>
            <p:ph type="sldNum" sz="quarter" idx="5"/>
          </p:nvPr>
        </p:nvSpPr>
        <p:spPr/>
        <p:txBody>
          <a:bodyPr/>
          <a:lstStyle/>
          <a:p>
            <a:fld id="{E3B4AE29-0833-4AFA-956D-5972DEF5B6D6}" type="slidenum">
              <a:rPr lang="en-US" smtClean="0"/>
              <a:t>26</a:t>
            </a:fld>
            <a:endParaRPr lang="en-US"/>
          </a:p>
        </p:txBody>
      </p:sp>
    </p:spTree>
    <p:extLst>
      <p:ext uri="{BB962C8B-B14F-4D97-AF65-F5344CB8AC3E}">
        <p14:creationId xmlns:p14="http://schemas.microsoft.com/office/powerpoint/2010/main" val="91396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on the days where HMS skyrockets in North Pole, the temperature is below 235K – so more there is more formaldehyde, and although it is one of the more volatile organics, more is dissolving and reacting with SO2 in aqueous aerosols.</a:t>
            </a:r>
          </a:p>
          <a:p>
            <a:endParaRPr lang="en-US" dirty="0"/>
          </a:p>
          <a:p>
            <a:r>
              <a:rPr lang="en-US" dirty="0"/>
              <a:t>when going from the effective H-law at 273K to 233K the H-law </a:t>
            </a:r>
            <a:r>
              <a:rPr lang="en-US" dirty="0" err="1"/>
              <a:t>coeff</a:t>
            </a:r>
            <a:r>
              <a:rPr lang="en-US" dirty="0"/>
              <a:t> decreases by ~90%</a:t>
            </a:r>
          </a:p>
        </p:txBody>
      </p:sp>
      <p:sp>
        <p:nvSpPr>
          <p:cNvPr id="4" name="Slide Number Placeholder 3"/>
          <p:cNvSpPr>
            <a:spLocks noGrp="1"/>
          </p:cNvSpPr>
          <p:nvPr>
            <p:ph type="sldNum" sz="quarter" idx="5"/>
          </p:nvPr>
        </p:nvSpPr>
        <p:spPr/>
        <p:txBody>
          <a:bodyPr/>
          <a:lstStyle/>
          <a:p>
            <a:fld id="{E3B4AE29-0833-4AFA-956D-5972DEF5B6D6}" type="slidenum">
              <a:rPr lang="en-US" smtClean="0"/>
              <a:t>27</a:t>
            </a:fld>
            <a:endParaRPr lang="en-US"/>
          </a:p>
        </p:txBody>
      </p:sp>
    </p:spTree>
    <p:extLst>
      <p:ext uri="{BB962C8B-B14F-4D97-AF65-F5344CB8AC3E}">
        <p14:creationId xmlns:p14="http://schemas.microsoft.com/office/powerpoint/2010/main" val="2274620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last sensitivity model run we implemented an ionic-strength dependent NO2 oxidation pathway in the heterogeneous sulfur chemistry framework on top of the alternative TMI pathway. And this new NO2 pathways has one of the most aggressive rates of formation. </a:t>
            </a:r>
          </a:p>
          <a:p>
            <a:endParaRPr lang="en-US" dirty="0"/>
          </a:p>
          <a:p>
            <a:r>
              <a:rPr lang="en-US" dirty="0"/>
              <a:t>We see that in both episodes, total sulfur aerosol between this sensitivity and the Base_Het case are pretty similar, however the pathway that produces the majority of secondary sulfur aerosol is the NO2 pathway, which is also out-competing HMS formation. We still don’t know which pathway is actually more important in this region however and so we are hopeful to find out more on sulfur aerosol formation pathways from the recent ALPACA field campaign that took place in the Fairbanks/North Pole region this past winter.</a:t>
            </a:r>
          </a:p>
          <a:p>
            <a:endParaRPr lang="en-US" dirty="0"/>
          </a:p>
          <a:p>
            <a:r>
              <a:rPr lang="en-US" dirty="0"/>
              <a:t>rate constant = 2e6 (no temperature dependence)</a:t>
            </a:r>
          </a:p>
          <a:p>
            <a:r>
              <a:rPr lang="en-US" dirty="0"/>
              <a:t>kparticle = [NO2]*rate constant.</a:t>
            </a:r>
          </a:p>
        </p:txBody>
      </p:sp>
      <p:sp>
        <p:nvSpPr>
          <p:cNvPr id="4" name="Slide Number Placeholder 3"/>
          <p:cNvSpPr>
            <a:spLocks noGrp="1"/>
          </p:cNvSpPr>
          <p:nvPr>
            <p:ph type="sldNum" sz="quarter" idx="5"/>
          </p:nvPr>
        </p:nvSpPr>
        <p:spPr/>
        <p:txBody>
          <a:bodyPr/>
          <a:lstStyle/>
          <a:p>
            <a:fld id="{E3B4AE29-0833-4AFA-956D-5972DEF5B6D6}" type="slidenum">
              <a:rPr lang="en-US" smtClean="0"/>
              <a:t>28</a:t>
            </a:fld>
            <a:endParaRPr lang="en-US"/>
          </a:p>
        </p:txBody>
      </p:sp>
    </p:spTree>
    <p:extLst>
      <p:ext uri="{BB962C8B-B14F-4D97-AF65-F5344CB8AC3E}">
        <p14:creationId xmlns:p14="http://schemas.microsoft.com/office/powerpoint/2010/main" val="883434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for both episodes in Alaska, the incorporation of heterogeneous sulfur chemistry is bringing the model closer to sulfur aerosol concentrations for both episodes.</a:t>
            </a:r>
          </a:p>
        </p:txBody>
      </p:sp>
      <p:sp>
        <p:nvSpPr>
          <p:cNvPr id="4" name="Slide Number Placeholder 3"/>
          <p:cNvSpPr>
            <a:spLocks noGrp="1"/>
          </p:cNvSpPr>
          <p:nvPr>
            <p:ph type="sldNum" sz="quarter" idx="5"/>
          </p:nvPr>
        </p:nvSpPr>
        <p:spPr/>
        <p:txBody>
          <a:bodyPr/>
          <a:lstStyle/>
          <a:p>
            <a:fld id="{E3B4AE29-0833-4AFA-956D-5972DEF5B6D6}" type="slidenum">
              <a:rPr lang="en-US" smtClean="0"/>
              <a:t>29</a:t>
            </a:fld>
            <a:endParaRPr lang="en-US"/>
          </a:p>
        </p:txBody>
      </p:sp>
    </p:spTree>
    <p:extLst>
      <p:ext uri="{BB962C8B-B14F-4D97-AF65-F5344CB8AC3E}">
        <p14:creationId xmlns:p14="http://schemas.microsoft.com/office/powerpoint/2010/main" val="1519209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Wintertime in Alaska, as you can imagine, is very cold (getting down to the negative 40’s Celsius. Given these extreme temperatures, a lot of households keep warm using home heating stoves and the colder it is, the more fuel is being combusted and emitted via chimneys. As noted in Rob </a:t>
            </a:r>
            <a:r>
              <a:rPr lang="en-US" dirty="0" err="1"/>
              <a:t>Gilliams</a:t>
            </a:r>
            <a:r>
              <a:rPr lang="en-US" dirty="0"/>
              <a:t> presentation yesterday, this area is also surrounded by mountains and decreased surface temperatures also drive temperature inversions leading to a lower planetary boundary height. The increase in particle mass from heating emissions mixing in a smaller container from the lower PBL height gives way to</a:t>
            </a:r>
          </a:p>
        </p:txBody>
      </p:sp>
      <p:sp>
        <p:nvSpPr>
          <p:cNvPr id="4" name="Slide Number Placeholder 3"/>
          <p:cNvSpPr>
            <a:spLocks noGrp="1"/>
          </p:cNvSpPr>
          <p:nvPr>
            <p:ph type="sldNum" sz="quarter" idx="5"/>
          </p:nvPr>
        </p:nvSpPr>
        <p:spPr/>
        <p:txBody>
          <a:bodyPr/>
          <a:lstStyle/>
          <a:p>
            <a:fld id="{E3B4AE29-0833-4AFA-956D-5972DEF5B6D6}" type="slidenum">
              <a:rPr lang="en-US" smtClean="0"/>
              <a:t>3</a:t>
            </a:fld>
            <a:endParaRPr lang="en-US"/>
          </a:p>
        </p:txBody>
      </p:sp>
    </p:spTree>
    <p:extLst>
      <p:ext uri="{BB962C8B-B14F-4D97-AF65-F5344CB8AC3E}">
        <p14:creationId xmlns:p14="http://schemas.microsoft.com/office/powerpoint/2010/main" val="2404449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sulfur aerosol produced in our sensitivity runs is a little bit less than in the Base_Het run.</a:t>
            </a:r>
          </a:p>
        </p:txBody>
      </p:sp>
      <p:sp>
        <p:nvSpPr>
          <p:cNvPr id="4" name="Slide Number Placeholder 3"/>
          <p:cNvSpPr>
            <a:spLocks noGrp="1"/>
          </p:cNvSpPr>
          <p:nvPr>
            <p:ph type="sldNum" sz="quarter" idx="5"/>
          </p:nvPr>
        </p:nvSpPr>
        <p:spPr/>
        <p:txBody>
          <a:bodyPr/>
          <a:lstStyle/>
          <a:p>
            <a:fld id="{E3B4AE29-0833-4AFA-956D-5972DEF5B6D6}" type="slidenum">
              <a:rPr lang="en-US" smtClean="0"/>
              <a:t>30</a:t>
            </a:fld>
            <a:endParaRPr lang="en-US"/>
          </a:p>
        </p:txBody>
      </p:sp>
    </p:spTree>
    <p:extLst>
      <p:ext uri="{BB962C8B-B14F-4D97-AF65-F5344CB8AC3E}">
        <p14:creationId xmlns:p14="http://schemas.microsoft.com/office/powerpoint/2010/main" val="2753523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are only comparing to 1 monitor in the domain, and that monitor is in Downtown Fairbanks, so we are not able to assess the performance in North Pole where we saw much higher HMS being produced by the model in the TMI_sens run.</a:t>
            </a:r>
          </a:p>
        </p:txBody>
      </p:sp>
      <p:sp>
        <p:nvSpPr>
          <p:cNvPr id="4" name="Slide Number Placeholder 3"/>
          <p:cNvSpPr>
            <a:spLocks noGrp="1"/>
          </p:cNvSpPr>
          <p:nvPr>
            <p:ph type="sldNum" sz="quarter" idx="5"/>
          </p:nvPr>
        </p:nvSpPr>
        <p:spPr/>
        <p:txBody>
          <a:bodyPr/>
          <a:lstStyle/>
          <a:p>
            <a:fld id="{E3B4AE29-0833-4AFA-956D-5972DEF5B6D6}" type="slidenum">
              <a:rPr lang="en-US" smtClean="0"/>
              <a:t>31</a:t>
            </a:fld>
            <a:endParaRPr lang="en-US"/>
          </a:p>
        </p:txBody>
      </p:sp>
    </p:spTree>
    <p:extLst>
      <p:ext uri="{BB962C8B-B14F-4D97-AF65-F5344CB8AC3E}">
        <p14:creationId xmlns:p14="http://schemas.microsoft.com/office/powerpoint/2010/main" val="1828971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also did a Hemispheric run to compare our modeling runs to more observations. What I’m showing to the left are average sulfur aerosol concentrations produced from the Base_Het run overlayed by observed averages for this time period and there is pretty good agreement on average. </a:t>
            </a:r>
          </a:p>
        </p:txBody>
      </p:sp>
      <p:sp>
        <p:nvSpPr>
          <p:cNvPr id="4" name="Slide Number Placeholder 3"/>
          <p:cNvSpPr>
            <a:spLocks noGrp="1"/>
          </p:cNvSpPr>
          <p:nvPr>
            <p:ph type="sldNum" sz="quarter" idx="5"/>
          </p:nvPr>
        </p:nvSpPr>
        <p:spPr/>
        <p:txBody>
          <a:bodyPr/>
          <a:lstStyle/>
          <a:p>
            <a:fld id="{E3B4AE29-0833-4AFA-956D-5972DEF5B6D6}" type="slidenum">
              <a:rPr lang="en-US" smtClean="0"/>
              <a:t>32</a:t>
            </a:fld>
            <a:endParaRPr lang="en-US"/>
          </a:p>
        </p:txBody>
      </p:sp>
    </p:spTree>
    <p:extLst>
      <p:ext uri="{BB962C8B-B14F-4D97-AF65-F5344CB8AC3E}">
        <p14:creationId xmlns:p14="http://schemas.microsoft.com/office/powerpoint/2010/main" val="694024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we compared CMAQ model output from our runs to observations from Tsinghua University published in Zhang et al., 2021. Tsinghua University is in Beijing, where they also experience winter-time haze events </a:t>
            </a:r>
          </a:p>
        </p:txBody>
      </p:sp>
      <p:sp>
        <p:nvSpPr>
          <p:cNvPr id="4" name="Slide Number Placeholder 3"/>
          <p:cNvSpPr>
            <a:spLocks noGrp="1"/>
          </p:cNvSpPr>
          <p:nvPr>
            <p:ph type="sldNum" sz="quarter" idx="5"/>
          </p:nvPr>
        </p:nvSpPr>
        <p:spPr/>
        <p:txBody>
          <a:bodyPr/>
          <a:lstStyle/>
          <a:p>
            <a:fld id="{E3B4AE29-0833-4AFA-956D-5972DEF5B6D6}" type="slidenum">
              <a:rPr lang="en-US" smtClean="0"/>
              <a:t>33</a:t>
            </a:fld>
            <a:endParaRPr lang="en-US"/>
          </a:p>
        </p:txBody>
      </p:sp>
    </p:spTree>
    <p:extLst>
      <p:ext uri="{BB962C8B-B14F-4D97-AF65-F5344CB8AC3E}">
        <p14:creationId xmlns:p14="http://schemas.microsoft.com/office/powerpoint/2010/main" val="2669462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see that the incorporation of heterogeneous sulfur aerosol even helps the hemispheric model catch up to heightened observed sulfur aerosol concentrations.</a:t>
            </a:r>
          </a:p>
          <a:p>
            <a:endParaRPr lang="en-US" dirty="0"/>
          </a:p>
          <a:p>
            <a:endParaRPr lang="en-US" dirty="0"/>
          </a:p>
          <a:p>
            <a:r>
              <a:rPr lang="en-US" dirty="0"/>
              <a:t>*We don’t see the sensitivities outcompete the base, similar to what we saw in the Alaska Domain, and there was also little HMS formation in this grid cell but larger enhancements in regions surrounding it so unlike what we see in the Alaska Domain, most of what I am showing modeled is sulfate and while we didn’t have the sulfur tracking method turned on for those model runs, I would guess that </a:t>
            </a:r>
            <a:r>
              <a:rPr lang="en-US" dirty="0" err="1"/>
              <a:t>sulfu</a:t>
            </a:r>
            <a:r>
              <a:rPr lang="en-US" dirty="0"/>
              <a:t>*…..</a:t>
            </a:r>
          </a:p>
        </p:txBody>
      </p:sp>
      <p:sp>
        <p:nvSpPr>
          <p:cNvPr id="4" name="Slide Number Placeholder 3"/>
          <p:cNvSpPr>
            <a:spLocks noGrp="1"/>
          </p:cNvSpPr>
          <p:nvPr>
            <p:ph type="sldNum" sz="quarter" idx="5"/>
          </p:nvPr>
        </p:nvSpPr>
        <p:spPr/>
        <p:txBody>
          <a:bodyPr/>
          <a:lstStyle/>
          <a:p>
            <a:fld id="{E3B4AE29-0833-4AFA-956D-5972DEF5B6D6}" type="slidenum">
              <a:rPr lang="en-US" smtClean="0"/>
              <a:t>34</a:t>
            </a:fld>
            <a:endParaRPr lang="en-US"/>
          </a:p>
        </p:txBody>
      </p:sp>
    </p:spTree>
    <p:extLst>
      <p:ext uri="{BB962C8B-B14F-4D97-AF65-F5344CB8AC3E}">
        <p14:creationId xmlns:p14="http://schemas.microsoft.com/office/powerpoint/2010/main" val="4130281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4AE29-0833-4AFA-956D-5972DEF5B6D6}" type="slidenum">
              <a:rPr lang="en-US" smtClean="0"/>
              <a:t>35</a:t>
            </a:fld>
            <a:endParaRPr lang="en-US"/>
          </a:p>
        </p:txBody>
      </p:sp>
    </p:spTree>
    <p:extLst>
      <p:ext uri="{BB962C8B-B14F-4D97-AF65-F5344CB8AC3E}">
        <p14:creationId xmlns:p14="http://schemas.microsoft.com/office/powerpoint/2010/main" val="730801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cap="all" dirty="0">
                <a:solidFill>
                  <a:srgbClr val="766E68"/>
                </a:solidFill>
                <a:effectLst/>
                <a:latin typeface="gentona"/>
              </a:rPr>
              <a:t>COURTESY OF BRICE TEMIME-ROUSSEL</a:t>
            </a:r>
            <a:endParaRPr lang="en-US" dirty="0"/>
          </a:p>
        </p:txBody>
      </p:sp>
      <p:sp>
        <p:nvSpPr>
          <p:cNvPr id="4" name="Slide Number Placeholder 3"/>
          <p:cNvSpPr>
            <a:spLocks noGrp="1"/>
          </p:cNvSpPr>
          <p:nvPr>
            <p:ph type="sldNum" sz="quarter" idx="5"/>
          </p:nvPr>
        </p:nvSpPr>
        <p:spPr/>
        <p:txBody>
          <a:bodyPr/>
          <a:lstStyle/>
          <a:p>
            <a:fld id="{B380C820-D8D4-478E-8DE0-301A14233785}" type="slidenum">
              <a:rPr lang="en-US" smtClean="0"/>
              <a:t>36</a:t>
            </a:fld>
            <a:endParaRPr lang="en-US"/>
          </a:p>
        </p:txBody>
      </p:sp>
    </p:spTree>
    <p:extLst>
      <p:ext uri="{BB962C8B-B14F-4D97-AF65-F5344CB8AC3E}">
        <p14:creationId xmlns:p14="http://schemas.microsoft.com/office/powerpoint/2010/main" val="2862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winter-time haze events. What I have plotted here are daily averaged PM2.5 concentrations, broken out by pm2.5 species, at a grid cell in downtown Fairbanks for a historical wintertime episode in 2008 along with observed PM2.5 concentrations at this site represented by the circles. You can see that from Feb 7</a:t>
            </a:r>
            <a:r>
              <a:rPr lang="en-US" baseline="30000" dirty="0"/>
              <a:t>th</a:t>
            </a:r>
            <a:r>
              <a:rPr lang="en-US" dirty="0"/>
              <a:t> – the 10</a:t>
            </a:r>
            <a:r>
              <a:rPr lang="en-US" baseline="30000" dirty="0"/>
              <a:t>th</a:t>
            </a:r>
            <a:r>
              <a:rPr lang="en-US" dirty="0"/>
              <a:t> that PM2.5 concentrations exceed the 24-hour NAAQS represented by the blue dashed line. </a:t>
            </a:r>
          </a:p>
        </p:txBody>
      </p:sp>
      <p:sp>
        <p:nvSpPr>
          <p:cNvPr id="4" name="Slide Number Placeholder 3"/>
          <p:cNvSpPr>
            <a:spLocks noGrp="1"/>
          </p:cNvSpPr>
          <p:nvPr>
            <p:ph type="sldNum" sz="quarter" idx="5"/>
          </p:nvPr>
        </p:nvSpPr>
        <p:spPr/>
        <p:txBody>
          <a:bodyPr/>
          <a:lstStyle/>
          <a:p>
            <a:fld id="{E3B4AE29-0833-4AFA-956D-5972DEF5B6D6}" type="slidenum">
              <a:rPr lang="en-US" smtClean="0"/>
              <a:t>4</a:t>
            </a:fld>
            <a:endParaRPr lang="en-US"/>
          </a:p>
        </p:txBody>
      </p:sp>
    </p:spTree>
    <p:extLst>
      <p:ext uri="{BB962C8B-B14F-4D97-AF65-F5344CB8AC3E}">
        <p14:creationId xmlns:p14="http://schemas.microsoft.com/office/powerpoint/2010/main" val="275260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this presentation is on the fraction of PM2.5 that is sulfate – given it’s importance in regulating aerosol pH and secondary organic aerosol formation.</a:t>
            </a:r>
          </a:p>
          <a:p>
            <a:endParaRPr lang="en-US" dirty="0"/>
          </a:p>
          <a:p>
            <a:r>
              <a:rPr lang="en-US" dirty="0"/>
              <a:t>Similarly in this plot I am showing CMAQ model output for sulfate with the line representing daily average modeled concentrations and the shading representing daily min and max modeled sulfate concentrations and observations as the cross-haired circles</a:t>
            </a:r>
          </a:p>
        </p:txBody>
      </p:sp>
      <p:sp>
        <p:nvSpPr>
          <p:cNvPr id="4" name="Slide Number Placeholder 3"/>
          <p:cNvSpPr>
            <a:spLocks noGrp="1"/>
          </p:cNvSpPr>
          <p:nvPr>
            <p:ph type="sldNum" sz="quarter" idx="5"/>
          </p:nvPr>
        </p:nvSpPr>
        <p:spPr/>
        <p:txBody>
          <a:bodyPr/>
          <a:lstStyle/>
          <a:p>
            <a:fld id="{E3B4AE29-0833-4AFA-956D-5972DEF5B6D6}" type="slidenum">
              <a:rPr lang="en-US" smtClean="0"/>
              <a:t>5</a:t>
            </a:fld>
            <a:endParaRPr lang="en-US"/>
          </a:p>
        </p:txBody>
      </p:sp>
    </p:spTree>
    <p:extLst>
      <p:ext uri="{BB962C8B-B14F-4D97-AF65-F5344CB8AC3E}">
        <p14:creationId xmlns:p14="http://schemas.microsoft.com/office/powerpoint/2010/main" val="2841345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while CMAQ models PM2.5 for this episode fairly well</a:t>
            </a:r>
          </a:p>
        </p:txBody>
      </p:sp>
      <p:sp>
        <p:nvSpPr>
          <p:cNvPr id="4" name="Slide Number Placeholder 3"/>
          <p:cNvSpPr>
            <a:spLocks noGrp="1"/>
          </p:cNvSpPr>
          <p:nvPr>
            <p:ph type="sldNum" sz="quarter" idx="5"/>
          </p:nvPr>
        </p:nvSpPr>
        <p:spPr/>
        <p:txBody>
          <a:bodyPr/>
          <a:lstStyle/>
          <a:p>
            <a:fld id="{E3B4AE29-0833-4AFA-956D-5972DEF5B6D6}" type="slidenum">
              <a:rPr lang="en-US" smtClean="0"/>
              <a:t>6</a:t>
            </a:fld>
            <a:endParaRPr lang="en-US"/>
          </a:p>
        </p:txBody>
      </p:sp>
    </p:spTree>
    <p:extLst>
      <p:ext uri="{BB962C8B-B14F-4D97-AF65-F5344CB8AC3E}">
        <p14:creationId xmlns:p14="http://schemas.microsoft.com/office/powerpoint/2010/main" val="130250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underpredicts observed sulfate concentrations, especially during a PM2.5 exceedance event.</a:t>
            </a:r>
          </a:p>
        </p:txBody>
      </p:sp>
      <p:sp>
        <p:nvSpPr>
          <p:cNvPr id="4" name="Slide Number Placeholder 3"/>
          <p:cNvSpPr>
            <a:spLocks noGrp="1"/>
          </p:cNvSpPr>
          <p:nvPr>
            <p:ph type="sldNum" sz="quarter" idx="5"/>
          </p:nvPr>
        </p:nvSpPr>
        <p:spPr/>
        <p:txBody>
          <a:bodyPr/>
          <a:lstStyle/>
          <a:p>
            <a:fld id="{E3B4AE29-0833-4AFA-956D-5972DEF5B6D6}" type="slidenum">
              <a:rPr lang="en-US" smtClean="0"/>
              <a:t>7</a:t>
            </a:fld>
            <a:endParaRPr lang="en-US"/>
          </a:p>
        </p:txBody>
      </p:sp>
    </p:spTree>
    <p:extLst>
      <p:ext uri="{BB962C8B-B14F-4D97-AF65-F5344CB8AC3E}">
        <p14:creationId xmlns:p14="http://schemas.microsoft.com/office/powerpoint/2010/main" val="3753534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is there such model-measurement disagreement with sulfate here?</a:t>
            </a:r>
          </a:p>
        </p:txBody>
      </p:sp>
      <p:sp>
        <p:nvSpPr>
          <p:cNvPr id="4" name="Slide Number Placeholder 3"/>
          <p:cNvSpPr>
            <a:spLocks noGrp="1"/>
          </p:cNvSpPr>
          <p:nvPr>
            <p:ph type="sldNum" sz="quarter" idx="5"/>
          </p:nvPr>
        </p:nvSpPr>
        <p:spPr/>
        <p:txBody>
          <a:bodyPr/>
          <a:lstStyle/>
          <a:p>
            <a:fld id="{E3B4AE29-0833-4AFA-956D-5972DEF5B6D6}" type="slidenum">
              <a:rPr lang="en-US" smtClean="0"/>
              <a:t>8</a:t>
            </a:fld>
            <a:endParaRPr lang="en-US"/>
          </a:p>
        </p:txBody>
      </p:sp>
    </p:spTree>
    <p:extLst>
      <p:ext uri="{BB962C8B-B14F-4D97-AF65-F5344CB8AC3E}">
        <p14:creationId xmlns:p14="http://schemas.microsoft.com/office/powerpoint/2010/main" val="4062823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reason is that there is missing aerosol-phase sulfur chemistry in CMAQ. CMAQ currently accounts for primary, or directly emitted sulfate via emissions files and then secondarily formed sulfate from sulfur dioxide emissions can be made in the model via gas-phase oxidation by hydroxyl radicals and via in-cloud aqueous oxidation by hydrogen peroxide, ozone, amongst other aqueous oxidants. And while these two secondary pathways add to better model performance in the continental US domain, they are not enough to account for sulfate formed during haze events in Fairbanks and North Pole – so perhaps secondary sulfur formation can also occur in aqueous aerosols?</a:t>
            </a:r>
          </a:p>
        </p:txBody>
      </p:sp>
      <p:sp>
        <p:nvSpPr>
          <p:cNvPr id="4" name="Slide Number Placeholder 3"/>
          <p:cNvSpPr>
            <a:spLocks noGrp="1"/>
          </p:cNvSpPr>
          <p:nvPr>
            <p:ph type="sldNum" sz="quarter" idx="5"/>
          </p:nvPr>
        </p:nvSpPr>
        <p:spPr/>
        <p:txBody>
          <a:bodyPr/>
          <a:lstStyle/>
          <a:p>
            <a:fld id="{E3B4AE29-0833-4AFA-956D-5972DEF5B6D6}" type="slidenum">
              <a:rPr lang="en-US" smtClean="0"/>
              <a:t>9</a:t>
            </a:fld>
            <a:endParaRPr lang="en-US"/>
          </a:p>
        </p:txBody>
      </p:sp>
    </p:spTree>
    <p:extLst>
      <p:ext uri="{BB962C8B-B14F-4D97-AF65-F5344CB8AC3E}">
        <p14:creationId xmlns:p14="http://schemas.microsoft.com/office/powerpoint/2010/main" val="3644779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81CB-389D-4C62-B530-1BBA5004FD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B2BFD7-D559-4072-A39F-39CC497127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CD535B-77AC-4923-B0DE-F1DF8C0D74BA}"/>
              </a:ext>
            </a:extLst>
          </p:cNvPr>
          <p:cNvSpPr>
            <a:spLocks noGrp="1"/>
          </p:cNvSpPr>
          <p:nvPr>
            <p:ph type="dt" sz="half" idx="10"/>
          </p:nvPr>
        </p:nvSpPr>
        <p:spPr/>
        <p:txBody>
          <a:bodyPr/>
          <a:lstStyle/>
          <a:p>
            <a:fld id="{F85128BC-6507-43C9-93D4-68629A9F1E16}" type="datetimeFigureOut">
              <a:rPr lang="en-US" smtClean="0"/>
              <a:t>10/17/2022</a:t>
            </a:fld>
            <a:endParaRPr lang="en-US"/>
          </a:p>
        </p:txBody>
      </p:sp>
      <p:sp>
        <p:nvSpPr>
          <p:cNvPr id="5" name="Footer Placeholder 4">
            <a:extLst>
              <a:ext uri="{FF2B5EF4-FFF2-40B4-BE49-F238E27FC236}">
                <a16:creationId xmlns:a16="http://schemas.microsoft.com/office/drawing/2014/main" id="{96CAB8AF-FFC7-490F-AA85-CE05CA675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9EE3CC-08D4-4EFC-8EF0-5C2E5E6B2B28}"/>
              </a:ext>
            </a:extLst>
          </p:cNvPr>
          <p:cNvSpPr>
            <a:spLocks noGrp="1"/>
          </p:cNvSpPr>
          <p:nvPr>
            <p:ph type="sldNum" sz="quarter" idx="12"/>
          </p:nvPr>
        </p:nvSpPr>
        <p:spPr/>
        <p:txBody>
          <a:bodyPr/>
          <a:lstStyle/>
          <a:p>
            <a:fld id="{23014E11-F4A2-4C24-A5EB-B52EF015C0D7}" type="slidenum">
              <a:rPr lang="en-US" smtClean="0"/>
              <a:t>‹#›</a:t>
            </a:fld>
            <a:endParaRPr lang="en-US"/>
          </a:p>
        </p:txBody>
      </p:sp>
    </p:spTree>
    <p:extLst>
      <p:ext uri="{BB962C8B-B14F-4D97-AF65-F5344CB8AC3E}">
        <p14:creationId xmlns:p14="http://schemas.microsoft.com/office/powerpoint/2010/main" val="4066835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8F75-DD4B-4CB4-AC11-399C649BAA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DB9B89-5D68-4B33-A27C-B036BDDCF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06A7D-A066-4EFE-9464-EDC7D3B2DB28}"/>
              </a:ext>
            </a:extLst>
          </p:cNvPr>
          <p:cNvSpPr>
            <a:spLocks noGrp="1"/>
          </p:cNvSpPr>
          <p:nvPr>
            <p:ph type="dt" sz="half" idx="10"/>
          </p:nvPr>
        </p:nvSpPr>
        <p:spPr/>
        <p:txBody>
          <a:bodyPr/>
          <a:lstStyle/>
          <a:p>
            <a:fld id="{F85128BC-6507-43C9-93D4-68629A9F1E16}" type="datetimeFigureOut">
              <a:rPr lang="en-US" smtClean="0"/>
              <a:t>10/17/2022</a:t>
            </a:fld>
            <a:endParaRPr lang="en-US"/>
          </a:p>
        </p:txBody>
      </p:sp>
      <p:sp>
        <p:nvSpPr>
          <p:cNvPr id="5" name="Footer Placeholder 4">
            <a:extLst>
              <a:ext uri="{FF2B5EF4-FFF2-40B4-BE49-F238E27FC236}">
                <a16:creationId xmlns:a16="http://schemas.microsoft.com/office/drawing/2014/main" id="{51152D89-5E60-42F3-8283-273B5723E6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2BFDD-A337-43B5-B600-858E501BDE24}"/>
              </a:ext>
            </a:extLst>
          </p:cNvPr>
          <p:cNvSpPr>
            <a:spLocks noGrp="1"/>
          </p:cNvSpPr>
          <p:nvPr>
            <p:ph type="sldNum" sz="quarter" idx="12"/>
          </p:nvPr>
        </p:nvSpPr>
        <p:spPr/>
        <p:txBody>
          <a:bodyPr/>
          <a:lstStyle/>
          <a:p>
            <a:fld id="{23014E11-F4A2-4C24-A5EB-B52EF015C0D7}" type="slidenum">
              <a:rPr lang="en-US" smtClean="0"/>
              <a:t>‹#›</a:t>
            </a:fld>
            <a:endParaRPr lang="en-US"/>
          </a:p>
        </p:txBody>
      </p:sp>
    </p:spTree>
    <p:extLst>
      <p:ext uri="{BB962C8B-B14F-4D97-AF65-F5344CB8AC3E}">
        <p14:creationId xmlns:p14="http://schemas.microsoft.com/office/powerpoint/2010/main" val="2239990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62BEC1-4792-4537-8983-82CB288C6B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008240-8B4A-4F00-849F-5066E7D9F1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B28292-B657-4396-9EAB-C54B81CD30F5}"/>
              </a:ext>
            </a:extLst>
          </p:cNvPr>
          <p:cNvSpPr>
            <a:spLocks noGrp="1"/>
          </p:cNvSpPr>
          <p:nvPr>
            <p:ph type="dt" sz="half" idx="10"/>
          </p:nvPr>
        </p:nvSpPr>
        <p:spPr/>
        <p:txBody>
          <a:bodyPr/>
          <a:lstStyle/>
          <a:p>
            <a:fld id="{F85128BC-6507-43C9-93D4-68629A9F1E16}" type="datetimeFigureOut">
              <a:rPr lang="en-US" smtClean="0"/>
              <a:t>10/17/2022</a:t>
            </a:fld>
            <a:endParaRPr lang="en-US"/>
          </a:p>
        </p:txBody>
      </p:sp>
      <p:sp>
        <p:nvSpPr>
          <p:cNvPr id="5" name="Footer Placeholder 4">
            <a:extLst>
              <a:ext uri="{FF2B5EF4-FFF2-40B4-BE49-F238E27FC236}">
                <a16:creationId xmlns:a16="http://schemas.microsoft.com/office/drawing/2014/main" id="{11AAAE8E-362F-44DA-8FDA-2065CD07A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7F688-61ED-453A-8473-E50B2A63E41F}"/>
              </a:ext>
            </a:extLst>
          </p:cNvPr>
          <p:cNvSpPr>
            <a:spLocks noGrp="1"/>
          </p:cNvSpPr>
          <p:nvPr>
            <p:ph type="sldNum" sz="quarter" idx="12"/>
          </p:nvPr>
        </p:nvSpPr>
        <p:spPr/>
        <p:txBody>
          <a:bodyPr/>
          <a:lstStyle/>
          <a:p>
            <a:fld id="{23014E11-F4A2-4C24-A5EB-B52EF015C0D7}" type="slidenum">
              <a:rPr lang="en-US" smtClean="0"/>
              <a:t>‹#›</a:t>
            </a:fld>
            <a:endParaRPr lang="en-US"/>
          </a:p>
        </p:txBody>
      </p:sp>
    </p:spTree>
    <p:extLst>
      <p:ext uri="{BB962C8B-B14F-4D97-AF65-F5344CB8AC3E}">
        <p14:creationId xmlns:p14="http://schemas.microsoft.com/office/powerpoint/2010/main" val="241221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7692C-E084-4524-93F8-4F06E8B79E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798675-EA2C-4D4D-A66F-C86FF20FF5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0AB0CB-9607-4CEF-A46D-587579770805}"/>
              </a:ext>
            </a:extLst>
          </p:cNvPr>
          <p:cNvSpPr>
            <a:spLocks noGrp="1"/>
          </p:cNvSpPr>
          <p:nvPr>
            <p:ph type="dt" sz="half" idx="10"/>
          </p:nvPr>
        </p:nvSpPr>
        <p:spPr/>
        <p:txBody>
          <a:bodyPr/>
          <a:lstStyle/>
          <a:p>
            <a:fld id="{F85128BC-6507-43C9-93D4-68629A9F1E16}" type="datetimeFigureOut">
              <a:rPr lang="en-US" smtClean="0"/>
              <a:t>10/17/2022</a:t>
            </a:fld>
            <a:endParaRPr lang="en-US"/>
          </a:p>
        </p:txBody>
      </p:sp>
      <p:sp>
        <p:nvSpPr>
          <p:cNvPr id="5" name="Footer Placeholder 4">
            <a:extLst>
              <a:ext uri="{FF2B5EF4-FFF2-40B4-BE49-F238E27FC236}">
                <a16:creationId xmlns:a16="http://schemas.microsoft.com/office/drawing/2014/main" id="{9B8E0F20-0478-4D99-B964-EB782D140D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A19CA-3C2B-4CAB-BCCA-69623A8BD398}"/>
              </a:ext>
            </a:extLst>
          </p:cNvPr>
          <p:cNvSpPr>
            <a:spLocks noGrp="1"/>
          </p:cNvSpPr>
          <p:nvPr>
            <p:ph type="sldNum" sz="quarter" idx="12"/>
          </p:nvPr>
        </p:nvSpPr>
        <p:spPr/>
        <p:txBody>
          <a:bodyPr/>
          <a:lstStyle/>
          <a:p>
            <a:fld id="{23014E11-F4A2-4C24-A5EB-B52EF015C0D7}" type="slidenum">
              <a:rPr lang="en-US" smtClean="0"/>
              <a:t>‹#›</a:t>
            </a:fld>
            <a:endParaRPr lang="en-US"/>
          </a:p>
        </p:txBody>
      </p:sp>
    </p:spTree>
    <p:extLst>
      <p:ext uri="{BB962C8B-B14F-4D97-AF65-F5344CB8AC3E}">
        <p14:creationId xmlns:p14="http://schemas.microsoft.com/office/powerpoint/2010/main" val="2305289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DA0E-726B-4AF3-BA57-D3DB5C18AD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9386E8-1B06-41BC-8BBB-79F140F54C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2535EC-8F08-4E5F-97C9-47CFFB7B71DC}"/>
              </a:ext>
            </a:extLst>
          </p:cNvPr>
          <p:cNvSpPr>
            <a:spLocks noGrp="1"/>
          </p:cNvSpPr>
          <p:nvPr>
            <p:ph type="dt" sz="half" idx="10"/>
          </p:nvPr>
        </p:nvSpPr>
        <p:spPr/>
        <p:txBody>
          <a:bodyPr/>
          <a:lstStyle/>
          <a:p>
            <a:fld id="{F85128BC-6507-43C9-93D4-68629A9F1E16}" type="datetimeFigureOut">
              <a:rPr lang="en-US" smtClean="0"/>
              <a:t>10/17/2022</a:t>
            </a:fld>
            <a:endParaRPr lang="en-US"/>
          </a:p>
        </p:txBody>
      </p:sp>
      <p:sp>
        <p:nvSpPr>
          <p:cNvPr id="5" name="Footer Placeholder 4">
            <a:extLst>
              <a:ext uri="{FF2B5EF4-FFF2-40B4-BE49-F238E27FC236}">
                <a16:creationId xmlns:a16="http://schemas.microsoft.com/office/drawing/2014/main" id="{8D84898B-D256-4F84-BBB0-7FF8EB8CB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E6A6B6-8AD0-4A68-B256-E3B1746D9760}"/>
              </a:ext>
            </a:extLst>
          </p:cNvPr>
          <p:cNvSpPr>
            <a:spLocks noGrp="1"/>
          </p:cNvSpPr>
          <p:nvPr>
            <p:ph type="sldNum" sz="quarter" idx="12"/>
          </p:nvPr>
        </p:nvSpPr>
        <p:spPr/>
        <p:txBody>
          <a:bodyPr/>
          <a:lstStyle/>
          <a:p>
            <a:fld id="{23014E11-F4A2-4C24-A5EB-B52EF015C0D7}" type="slidenum">
              <a:rPr lang="en-US" smtClean="0"/>
              <a:t>‹#›</a:t>
            </a:fld>
            <a:endParaRPr lang="en-US"/>
          </a:p>
        </p:txBody>
      </p:sp>
    </p:spTree>
    <p:extLst>
      <p:ext uri="{BB962C8B-B14F-4D97-AF65-F5344CB8AC3E}">
        <p14:creationId xmlns:p14="http://schemas.microsoft.com/office/powerpoint/2010/main" val="407517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EBA3A-AA92-4BCD-82F0-FEFE76CB5B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BDAE90-7702-4BC9-971D-BBC01C8AE2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ED6FC7-C2C0-43F0-BC04-9EA17F107D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AE62BE-F7D1-4458-88BF-9C441958C7F5}"/>
              </a:ext>
            </a:extLst>
          </p:cNvPr>
          <p:cNvSpPr>
            <a:spLocks noGrp="1"/>
          </p:cNvSpPr>
          <p:nvPr>
            <p:ph type="dt" sz="half" idx="10"/>
          </p:nvPr>
        </p:nvSpPr>
        <p:spPr/>
        <p:txBody>
          <a:bodyPr/>
          <a:lstStyle/>
          <a:p>
            <a:fld id="{F85128BC-6507-43C9-93D4-68629A9F1E16}" type="datetimeFigureOut">
              <a:rPr lang="en-US" smtClean="0"/>
              <a:t>10/17/2022</a:t>
            </a:fld>
            <a:endParaRPr lang="en-US"/>
          </a:p>
        </p:txBody>
      </p:sp>
      <p:sp>
        <p:nvSpPr>
          <p:cNvPr id="6" name="Footer Placeholder 5">
            <a:extLst>
              <a:ext uri="{FF2B5EF4-FFF2-40B4-BE49-F238E27FC236}">
                <a16:creationId xmlns:a16="http://schemas.microsoft.com/office/drawing/2014/main" id="{F28F6E64-B307-4DA3-8286-545CFC64CD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306FBB-0AC9-46EF-BF86-612FA999FA67}"/>
              </a:ext>
            </a:extLst>
          </p:cNvPr>
          <p:cNvSpPr>
            <a:spLocks noGrp="1"/>
          </p:cNvSpPr>
          <p:nvPr>
            <p:ph type="sldNum" sz="quarter" idx="12"/>
          </p:nvPr>
        </p:nvSpPr>
        <p:spPr/>
        <p:txBody>
          <a:bodyPr/>
          <a:lstStyle/>
          <a:p>
            <a:fld id="{23014E11-F4A2-4C24-A5EB-B52EF015C0D7}" type="slidenum">
              <a:rPr lang="en-US" smtClean="0"/>
              <a:t>‹#›</a:t>
            </a:fld>
            <a:endParaRPr lang="en-US"/>
          </a:p>
        </p:txBody>
      </p:sp>
    </p:spTree>
    <p:extLst>
      <p:ext uri="{BB962C8B-B14F-4D97-AF65-F5344CB8AC3E}">
        <p14:creationId xmlns:p14="http://schemas.microsoft.com/office/powerpoint/2010/main" val="20094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223F-9AF2-467A-AE05-EEC272A6FE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B01BF-A5E3-4795-8276-A0D437AE3F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6182AC-2E71-433D-816C-7344059109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C6F4F-B132-48CD-9C8C-6BFE4AC8E0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2D06E3-D9AE-42D6-B4D4-6B47090423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64E6C9-1086-44A2-B892-438ABD507C6E}"/>
              </a:ext>
            </a:extLst>
          </p:cNvPr>
          <p:cNvSpPr>
            <a:spLocks noGrp="1"/>
          </p:cNvSpPr>
          <p:nvPr>
            <p:ph type="dt" sz="half" idx="10"/>
          </p:nvPr>
        </p:nvSpPr>
        <p:spPr/>
        <p:txBody>
          <a:bodyPr/>
          <a:lstStyle/>
          <a:p>
            <a:fld id="{F85128BC-6507-43C9-93D4-68629A9F1E16}" type="datetimeFigureOut">
              <a:rPr lang="en-US" smtClean="0"/>
              <a:t>10/17/2022</a:t>
            </a:fld>
            <a:endParaRPr lang="en-US"/>
          </a:p>
        </p:txBody>
      </p:sp>
      <p:sp>
        <p:nvSpPr>
          <p:cNvPr id="8" name="Footer Placeholder 7">
            <a:extLst>
              <a:ext uri="{FF2B5EF4-FFF2-40B4-BE49-F238E27FC236}">
                <a16:creationId xmlns:a16="http://schemas.microsoft.com/office/drawing/2014/main" id="{EC3FB160-4E71-4677-AC07-FB1296A4D8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A40545-BA9E-4DB1-8BF7-9AE3EDE61B63}"/>
              </a:ext>
            </a:extLst>
          </p:cNvPr>
          <p:cNvSpPr>
            <a:spLocks noGrp="1"/>
          </p:cNvSpPr>
          <p:nvPr>
            <p:ph type="sldNum" sz="quarter" idx="12"/>
          </p:nvPr>
        </p:nvSpPr>
        <p:spPr/>
        <p:txBody>
          <a:bodyPr/>
          <a:lstStyle/>
          <a:p>
            <a:fld id="{23014E11-F4A2-4C24-A5EB-B52EF015C0D7}" type="slidenum">
              <a:rPr lang="en-US" smtClean="0"/>
              <a:t>‹#›</a:t>
            </a:fld>
            <a:endParaRPr lang="en-US"/>
          </a:p>
        </p:txBody>
      </p:sp>
    </p:spTree>
    <p:extLst>
      <p:ext uri="{BB962C8B-B14F-4D97-AF65-F5344CB8AC3E}">
        <p14:creationId xmlns:p14="http://schemas.microsoft.com/office/powerpoint/2010/main" val="26553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3318-6470-4636-B3C2-1B818725A1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3E7F1B-9A33-4EA8-832C-24AD4457D6E4}"/>
              </a:ext>
            </a:extLst>
          </p:cNvPr>
          <p:cNvSpPr>
            <a:spLocks noGrp="1"/>
          </p:cNvSpPr>
          <p:nvPr>
            <p:ph type="dt" sz="half" idx="10"/>
          </p:nvPr>
        </p:nvSpPr>
        <p:spPr/>
        <p:txBody>
          <a:bodyPr/>
          <a:lstStyle/>
          <a:p>
            <a:fld id="{F85128BC-6507-43C9-93D4-68629A9F1E16}" type="datetimeFigureOut">
              <a:rPr lang="en-US" smtClean="0"/>
              <a:t>10/17/2022</a:t>
            </a:fld>
            <a:endParaRPr lang="en-US"/>
          </a:p>
        </p:txBody>
      </p:sp>
      <p:sp>
        <p:nvSpPr>
          <p:cNvPr id="4" name="Footer Placeholder 3">
            <a:extLst>
              <a:ext uri="{FF2B5EF4-FFF2-40B4-BE49-F238E27FC236}">
                <a16:creationId xmlns:a16="http://schemas.microsoft.com/office/drawing/2014/main" id="{6AE8D6FB-1BEE-400C-958F-97B6038731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B18B05-6CF5-47F9-B773-21EFB5F470D8}"/>
              </a:ext>
            </a:extLst>
          </p:cNvPr>
          <p:cNvSpPr>
            <a:spLocks noGrp="1"/>
          </p:cNvSpPr>
          <p:nvPr>
            <p:ph type="sldNum" sz="quarter" idx="12"/>
          </p:nvPr>
        </p:nvSpPr>
        <p:spPr/>
        <p:txBody>
          <a:bodyPr/>
          <a:lstStyle/>
          <a:p>
            <a:fld id="{23014E11-F4A2-4C24-A5EB-B52EF015C0D7}" type="slidenum">
              <a:rPr lang="en-US" smtClean="0"/>
              <a:t>‹#›</a:t>
            </a:fld>
            <a:endParaRPr lang="en-US"/>
          </a:p>
        </p:txBody>
      </p:sp>
    </p:spTree>
    <p:extLst>
      <p:ext uri="{BB962C8B-B14F-4D97-AF65-F5344CB8AC3E}">
        <p14:creationId xmlns:p14="http://schemas.microsoft.com/office/powerpoint/2010/main" val="2209593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7E7304-1098-4EF9-89AD-7F5E80422AB8}"/>
              </a:ext>
            </a:extLst>
          </p:cNvPr>
          <p:cNvSpPr>
            <a:spLocks noGrp="1"/>
          </p:cNvSpPr>
          <p:nvPr>
            <p:ph type="dt" sz="half" idx="10"/>
          </p:nvPr>
        </p:nvSpPr>
        <p:spPr/>
        <p:txBody>
          <a:bodyPr/>
          <a:lstStyle/>
          <a:p>
            <a:fld id="{F85128BC-6507-43C9-93D4-68629A9F1E16}" type="datetimeFigureOut">
              <a:rPr lang="en-US" smtClean="0"/>
              <a:t>10/17/2022</a:t>
            </a:fld>
            <a:endParaRPr lang="en-US"/>
          </a:p>
        </p:txBody>
      </p:sp>
      <p:sp>
        <p:nvSpPr>
          <p:cNvPr id="3" name="Footer Placeholder 2">
            <a:extLst>
              <a:ext uri="{FF2B5EF4-FFF2-40B4-BE49-F238E27FC236}">
                <a16:creationId xmlns:a16="http://schemas.microsoft.com/office/drawing/2014/main" id="{5F234F8C-656A-40E3-97FF-F9DD9EB434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1E45DC-5A50-4130-BD34-323AB315A287}"/>
              </a:ext>
            </a:extLst>
          </p:cNvPr>
          <p:cNvSpPr>
            <a:spLocks noGrp="1"/>
          </p:cNvSpPr>
          <p:nvPr>
            <p:ph type="sldNum" sz="quarter" idx="12"/>
          </p:nvPr>
        </p:nvSpPr>
        <p:spPr/>
        <p:txBody>
          <a:bodyPr/>
          <a:lstStyle/>
          <a:p>
            <a:fld id="{23014E11-F4A2-4C24-A5EB-B52EF015C0D7}" type="slidenum">
              <a:rPr lang="en-US" smtClean="0"/>
              <a:t>‹#›</a:t>
            </a:fld>
            <a:endParaRPr lang="en-US"/>
          </a:p>
        </p:txBody>
      </p:sp>
    </p:spTree>
    <p:extLst>
      <p:ext uri="{BB962C8B-B14F-4D97-AF65-F5344CB8AC3E}">
        <p14:creationId xmlns:p14="http://schemas.microsoft.com/office/powerpoint/2010/main" val="260975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98A46-1478-4ACE-B804-758EAB4C3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92D9AB-98CC-4193-9931-5032554F08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A4358-D39F-47EF-B9D4-D42C7DE2CB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3FA9F4-EE2D-4968-93EF-2C199DCBAAFC}"/>
              </a:ext>
            </a:extLst>
          </p:cNvPr>
          <p:cNvSpPr>
            <a:spLocks noGrp="1"/>
          </p:cNvSpPr>
          <p:nvPr>
            <p:ph type="dt" sz="half" idx="10"/>
          </p:nvPr>
        </p:nvSpPr>
        <p:spPr/>
        <p:txBody>
          <a:bodyPr/>
          <a:lstStyle/>
          <a:p>
            <a:fld id="{F85128BC-6507-43C9-93D4-68629A9F1E16}" type="datetimeFigureOut">
              <a:rPr lang="en-US" smtClean="0"/>
              <a:t>10/17/2022</a:t>
            </a:fld>
            <a:endParaRPr lang="en-US"/>
          </a:p>
        </p:txBody>
      </p:sp>
      <p:sp>
        <p:nvSpPr>
          <p:cNvPr id="6" name="Footer Placeholder 5">
            <a:extLst>
              <a:ext uri="{FF2B5EF4-FFF2-40B4-BE49-F238E27FC236}">
                <a16:creationId xmlns:a16="http://schemas.microsoft.com/office/drawing/2014/main" id="{9034360A-F371-4C34-87AF-463C161267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157BB7-EDC8-4D8D-8CFB-A6C70E5F65F6}"/>
              </a:ext>
            </a:extLst>
          </p:cNvPr>
          <p:cNvSpPr>
            <a:spLocks noGrp="1"/>
          </p:cNvSpPr>
          <p:nvPr>
            <p:ph type="sldNum" sz="quarter" idx="12"/>
          </p:nvPr>
        </p:nvSpPr>
        <p:spPr/>
        <p:txBody>
          <a:bodyPr/>
          <a:lstStyle/>
          <a:p>
            <a:fld id="{23014E11-F4A2-4C24-A5EB-B52EF015C0D7}" type="slidenum">
              <a:rPr lang="en-US" smtClean="0"/>
              <a:t>‹#›</a:t>
            </a:fld>
            <a:endParaRPr lang="en-US"/>
          </a:p>
        </p:txBody>
      </p:sp>
    </p:spTree>
    <p:extLst>
      <p:ext uri="{BB962C8B-B14F-4D97-AF65-F5344CB8AC3E}">
        <p14:creationId xmlns:p14="http://schemas.microsoft.com/office/powerpoint/2010/main" val="302973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5944A-0EB7-4221-B9EB-36FBE9586D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ACEA0F-F9A6-469A-98B0-3B32A0BE74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3B8374-0849-4FA6-B9AF-8AB187BCD6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54A0E6-4752-43BB-901C-7032AAEEA2BF}"/>
              </a:ext>
            </a:extLst>
          </p:cNvPr>
          <p:cNvSpPr>
            <a:spLocks noGrp="1"/>
          </p:cNvSpPr>
          <p:nvPr>
            <p:ph type="dt" sz="half" idx="10"/>
          </p:nvPr>
        </p:nvSpPr>
        <p:spPr/>
        <p:txBody>
          <a:bodyPr/>
          <a:lstStyle/>
          <a:p>
            <a:fld id="{F85128BC-6507-43C9-93D4-68629A9F1E16}" type="datetimeFigureOut">
              <a:rPr lang="en-US" smtClean="0"/>
              <a:t>10/17/2022</a:t>
            </a:fld>
            <a:endParaRPr lang="en-US"/>
          </a:p>
        </p:txBody>
      </p:sp>
      <p:sp>
        <p:nvSpPr>
          <p:cNvPr id="6" name="Footer Placeholder 5">
            <a:extLst>
              <a:ext uri="{FF2B5EF4-FFF2-40B4-BE49-F238E27FC236}">
                <a16:creationId xmlns:a16="http://schemas.microsoft.com/office/drawing/2014/main" id="{18BC1978-DD3A-4F7E-8900-C450DDC8A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0C98C8-1391-4501-8227-C51D8AF7303A}"/>
              </a:ext>
            </a:extLst>
          </p:cNvPr>
          <p:cNvSpPr>
            <a:spLocks noGrp="1"/>
          </p:cNvSpPr>
          <p:nvPr>
            <p:ph type="sldNum" sz="quarter" idx="12"/>
          </p:nvPr>
        </p:nvSpPr>
        <p:spPr/>
        <p:txBody>
          <a:bodyPr/>
          <a:lstStyle/>
          <a:p>
            <a:fld id="{23014E11-F4A2-4C24-A5EB-B52EF015C0D7}" type="slidenum">
              <a:rPr lang="en-US" smtClean="0"/>
              <a:t>‹#›</a:t>
            </a:fld>
            <a:endParaRPr lang="en-US"/>
          </a:p>
        </p:txBody>
      </p:sp>
    </p:spTree>
    <p:extLst>
      <p:ext uri="{BB962C8B-B14F-4D97-AF65-F5344CB8AC3E}">
        <p14:creationId xmlns:p14="http://schemas.microsoft.com/office/powerpoint/2010/main" val="404842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1DFC4A-CE86-41E5-AF23-9FECC98C5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4483E8-A62C-4DCA-8434-402B2AEF4B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517CE-AB50-4BD5-BD1C-3D50FC67AB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128BC-6507-43C9-93D4-68629A9F1E16}" type="datetimeFigureOut">
              <a:rPr lang="en-US" smtClean="0"/>
              <a:t>10/17/2022</a:t>
            </a:fld>
            <a:endParaRPr lang="en-US"/>
          </a:p>
        </p:txBody>
      </p:sp>
      <p:sp>
        <p:nvSpPr>
          <p:cNvPr id="5" name="Footer Placeholder 4">
            <a:extLst>
              <a:ext uri="{FF2B5EF4-FFF2-40B4-BE49-F238E27FC236}">
                <a16:creationId xmlns:a16="http://schemas.microsoft.com/office/drawing/2014/main" id="{7E5CA710-C120-4C05-AC9D-B861A851E7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E788DB-F8CA-4364-99F4-5EBDD8F828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14E11-F4A2-4C24-A5EB-B52EF015C0D7}" type="slidenum">
              <a:rPr lang="en-US" smtClean="0"/>
              <a:t>‹#›</a:t>
            </a:fld>
            <a:endParaRPr lang="en-US"/>
          </a:p>
        </p:txBody>
      </p:sp>
    </p:spTree>
    <p:extLst>
      <p:ext uri="{BB962C8B-B14F-4D97-AF65-F5344CB8AC3E}">
        <p14:creationId xmlns:p14="http://schemas.microsoft.com/office/powerpoint/2010/main" val="3236935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0.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0.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4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41.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41.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4.jpeg"/></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9.jpeg"/></Relationships>
</file>

<file path=ppt/slides/_rels/slide2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9.jpe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24.jpeg"/><Relationship Id="rId5" Type="http://schemas.openxmlformats.org/officeDocument/2006/relationships/image" Target="../media/image26.png"/><Relationship Id="rId10" Type="http://schemas.openxmlformats.org/officeDocument/2006/relationships/image" Target="../media/image23.jpeg"/><Relationship Id="rId4" Type="http://schemas.openxmlformats.org/officeDocument/2006/relationships/image" Target="../media/image25.png"/><Relationship Id="rId9" Type="http://schemas.openxmlformats.org/officeDocument/2006/relationships/image" Target="../media/image19.jpeg"/></Relationships>
</file>

<file path=ppt/slides/_rels/slide2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6.png"/><Relationship Id="rId7"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2.png"/><Relationship Id="rId9" Type="http://schemas.openxmlformats.org/officeDocument/2006/relationships/image" Target="../media/image18.jpeg"/></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18.jpeg"/></Relationships>
</file>

<file path=ppt/slides/_rels/slide2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6.png"/><Relationship Id="rId7"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18.jpeg"/><Relationship Id="rId5" Type="http://schemas.openxmlformats.org/officeDocument/2006/relationships/image" Target="../media/image30.png"/><Relationship Id="rId10" Type="http://schemas.openxmlformats.org/officeDocument/2006/relationships/image" Target="../media/image22.png"/><Relationship Id="rId4" Type="http://schemas.openxmlformats.org/officeDocument/2006/relationships/image" Target="../media/image29.png"/><Relationship Id="rId9" Type="http://schemas.openxmlformats.org/officeDocument/2006/relationships/image" Target="../media/image24.jpeg"/></Relationships>
</file>

<file path=ppt/slides/_rels/slide2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6.png"/><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18.jpeg"/><Relationship Id="rId5" Type="http://schemas.openxmlformats.org/officeDocument/2006/relationships/image" Target="../media/image30.png"/><Relationship Id="rId10" Type="http://schemas.openxmlformats.org/officeDocument/2006/relationships/image" Target="../media/image22.png"/><Relationship Id="rId4" Type="http://schemas.openxmlformats.org/officeDocument/2006/relationships/image" Target="../media/image29.png"/><Relationship Id="rId9" Type="http://schemas.openxmlformats.org/officeDocument/2006/relationships/image" Target="../media/image24.jpeg"/></Relationships>
</file>

<file path=ppt/slides/_rels/slide2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6.png"/><Relationship Id="rId7"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19.jpeg"/><Relationship Id="rId5" Type="http://schemas.openxmlformats.org/officeDocument/2006/relationships/image" Target="../media/image33.png"/><Relationship Id="rId10" Type="http://schemas.openxmlformats.org/officeDocument/2006/relationships/image" Target="../media/image18.jpeg"/><Relationship Id="rId4" Type="http://schemas.openxmlformats.org/officeDocument/2006/relationships/image" Target="../media/image22.png"/><Relationship Id="rId9" Type="http://schemas.openxmlformats.org/officeDocument/2006/relationships/image" Target="../media/image24.jpeg"/></Relationships>
</file>

<file path=ppt/slides/_rels/slide2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6.png"/><Relationship Id="rId7"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6.png"/><Relationship Id="rId7"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6.png"/><Relationship Id="rId7"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slfarrel@live.unc.edu"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hyperlink" Target="mailto:Fahey.Kathleen@ep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22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3EBF-B466-4627-882D-37E1A986D481}"/>
              </a:ext>
            </a:extLst>
          </p:cNvPr>
          <p:cNvSpPr>
            <a:spLocks noGrp="1"/>
          </p:cNvSpPr>
          <p:nvPr>
            <p:ph type="ctrTitle"/>
          </p:nvPr>
        </p:nvSpPr>
        <p:spPr>
          <a:xfrm>
            <a:off x="299358" y="359228"/>
            <a:ext cx="10020300" cy="1106033"/>
          </a:xfrm>
        </p:spPr>
        <p:txBody>
          <a:bodyPr>
            <a:normAutofit/>
          </a:bodyPr>
          <a:lstStyle/>
          <a:p>
            <a:pPr algn="l"/>
            <a:r>
              <a:rPr lang="en-US" sz="3600" b="1" dirty="0">
                <a:solidFill>
                  <a:schemeClr val="bg1"/>
                </a:solidFill>
              </a:rPr>
              <a:t>Predicted impacts of heterogeneous chemical pathways on particulate sulfur in Fairbanks, Alaska</a:t>
            </a:r>
          </a:p>
        </p:txBody>
      </p:sp>
      <p:sp>
        <p:nvSpPr>
          <p:cNvPr id="3" name="Subtitle 2">
            <a:extLst>
              <a:ext uri="{FF2B5EF4-FFF2-40B4-BE49-F238E27FC236}">
                <a16:creationId xmlns:a16="http://schemas.microsoft.com/office/drawing/2014/main" id="{ABA7AACB-10DC-4955-88C6-0CFA3FD26B35}"/>
              </a:ext>
            </a:extLst>
          </p:cNvPr>
          <p:cNvSpPr>
            <a:spLocks noGrp="1"/>
          </p:cNvSpPr>
          <p:nvPr>
            <p:ph type="subTitle" idx="1"/>
          </p:nvPr>
        </p:nvSpPr>
        <p:spPr>
          <a:xfrm>
            <a:off x="394409" y="1488282"/>
            <a:ext cx="9566020" cy="1655762"/>
          </a:xfrm>
        </p:spPr>
        <p:txBody>
          <a:bodyPr>
            <a:normAutofit/>
          </a:bodyPr>
          <a:lstStyle/>
          <a:p>
            <a:pPr algn="l"/>
            <a:r>
              <a:rPr lang="en-US" dirty="0">
                <a:solidFill>
                  <a:schemeClr val="bg1"/>
                </a:solidFill>
              </a:rPr>
              <a:t>Sara Farrell</a:t>
            </a:r>
            <a:r>
              <a:rPr lang="en-US" baseline="30000" dirty="0">
                <a:solidFill>
                  <a:schemeClr val="bg1"/>
                </a:solidFill>
              </a:rPr>
              <a:t>1,2,3</a:t>
            </a:r>
            <a:r>
              <a:rPr lang="en-US" dirty="0">
                <a:solidFill>
                  <a:schemeClr val="bg1"/>
                </a:solidFill>
              </a:rPr>
              <a:t>,  Havala O. T. Pye</a:t>
            </a:r>
            <a:r>
              <a:rPr lang="en-US" baseline="30000" dirty="0">
                <a:solidFill>
                  <a:schemeClr val="bg1"/>
                </a:solidFill>
              </a:rPr>
              <a:t>3</a:t>
            </a:r>
            <a:r>
              <a:rPr lang="en-US" dirty="0">
                <a:solidFill>
                  <a:schemeClr val="bg1"/>
                </a:solidFill>
              </a:rPr>
              <a:t>, Robert Gilliam</a:t>
            </a:r>
            <a:r>
              <a:rPr lang="en-US" baseline="30000" dirty="0">
                <a:solidFill>
                  <a:schemeClr val="bg1"/>
                </a:solidFill>
              </a:rPr>
              <a:t>3</a:t>
            </a:r>
            <a:r>
              <a:rPr lang="en-US" dirty="0">
                <a:solidFill>
                  <a:schemeClr val="bg1"/>
                </a:solidFill>
              </a:rPr>
              <a:t>, George Pouliot</a:t>
            </a:r>
            <a:r>
              <a:rPr lang="en-US" baseline="30000" dirty="0">
                <a:solidFill>
                  <a:schemeClr val="bg1"/>
                </a:solidFill>
              </a:rPr>
              <a:t>3</a:t>
            </a:r>
            <a:r>
              <a:rPr lang="en-US" dirty="0">
                <a:solidFill>
                  <a:schemeClr val="bg1"/>
                </a:solidFill>
              </a:rPr>
              <a:t>, Deanna Huff</a:t>
            </a:r>
            <a:r>
              <a:rPr lang="en-US" baseline="30000" dirty="0">
                <a:solidFill>
                  <a:schemeClr val="bg1"/>
                </a:solidFill>
              </a:rPr>
              <a:t>4</a:t>
            </a:r>
            <a:r>
              <a:rPr lang="en-US" dirty="0">
                <a:solidFill>
                  <a:schemeClr val="bg1"/>
                </a:solidFill>
              </a:rPr>
              <a:t>, Golam Sarwar</a:t>
            </a:r>
            <a:r>
              <a:rPr lang="en-US" baseline="30000" dirty="0">
                <a:solidFill>
                  <a:schemeClr val="bg1"/>
                </a:solidFill>
              </a:rPr>
              <a:t>3</a:t>
            </a:r>
            <a:r>
              <a:rPr lang="en-US" dirty="0">
                <a:solidFill>
                  <a:schemeClr val="bg1"/>
                </a:solidFill>
              </a:rPr>
              <a:t>, William Vizuete</a:t>
            </a:r>
            <a:r>
              <a:rPr lang="en-US" baseline="30000" dirty="0">
                <a:solidFill>
                  <a:schemeClr val="bg1"/>
                </a:solidFill>
              </a:rPr>
              <a:t>2</a:t>
            </a:r>
            <a:r>
              <a:rPr lang="en-US" dirty="0">
                <a:solidFill>
                  <a:schemeClr val="bg1"/>
                </a:solidFill>
              </a:rPr>
              <a:t>, Kathleen Fahey</a:t>
            </a:r>
            <a:r>
              <a:rPr lang="en-US" baseline="30000" dirty="0">
                <a:solidFill>
                  <a:schemeClr val="bg1"/>
                </a:solidFill>
              </a:rPr>
              <a:t>3</a:t>
            </a:r>
          </a:p>
          <a:p>
            <a:pPr algn="l"/>
            <a:r>
              <a:rPr lang="en-US" baseline="30000" dirty="0">
                <a:solidFill>
                  <a:schemeClr val="bg1"/>
                </a:solidFill>
              </a:rPr>
              <a:t>1. Oak Ridge Institute for Science and Engineering 2. Gillings School of Global Public Health at UNC-Chapel Hill 3. Office of Research and Development at the USEPA 4. Alaska Department of Environmental Conservation</a:t>
            </a:r>
          </a:p>
        </p:txBody>
      </p:sp>
      <p:pic>
        <p:nvPicPr>
          <p:cNvPr id="5" name="Picture 4">
            <a:extLst>
              <a:ext uri="{FF2B5EF4-FFF2-40B4-BE49-F238E27FC236}">
                <a16:creationId xmlns:a16="http://schemas.microsoft.com/office/drawing/2014/main" id="{CE9F72B3-9FEA-44A5-9BA6-DB52AFEE4CF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9" b="98820" l="2167" r="96167">
                        <a14:foregroundMark x1="33000" y1="7757" x2="29833" y2="9106"/>
                        <a14:foregroundMark x1="28500" y1="9106" x2="19500" y2="17369"/>
                        <a14:foregroundMark x1="26833" y1="14503" x2="15833" y2="22766"/>
                        <a14:foregroundMark x1="20833" y1="18044" x2="9000" y2="30860"/>
                        <a14:foregroundMark x1="9000" y1="30860" x2="12167" y2="32546"/>
                        <a14:foregroundMark x1="7167" y1="32884" x2="6167" y2="45363"/>
                        <a14:foregroundMark x1="5167" y1="44013" x2="2833" y2="38617"/>
                        <a14:foregroundMark x1="8500" y1="46037" x2="3833" y2="48735"/>
                        <a14:foregroundMark x1="22833" y1="77572" x2="28167" y2="83811"/>
                        <a14:foregroundMark x1="25167" y1="80944" x2="23833" y2="83305"/>
                        <a14:foregroundMark x1="19833" y1="81619" x2="23167" y2="85497"/>
                        <a14:foregroundMark x1="22500" y1="84823" x2="21167" y2="83811"/>
                        <a14:foregroundMark x1="33667" y1="90894" x2="33667" y2="90894"/>
                        <a14:foregroundMark x1="33667" y1="90894" x2="33667" y2="90894"/>
                        <a14:foregroundMark x1="33667" y1="90894" x2="33667" y2="90894"/>
                        <a14:foregroundMark x1="8167" y1="41653" x2="12167" y2="58179"/>
                        <a14:foregroundMark x1="12167" y1="58179" x2="9500" y2="47049"/>
                        <a14:foregroundMark x1="10167" y1="44688" x2="2167" y2="44351"/>
                        <a14:foregroundMark x1="26500" y1="22091" x2="26500" y2="22091"/>
                        <a14:foregroundMark x1="41667" y1="8769" x2="28833" y2="9781"/>
                        <a14:foregroundMark x1="60333" y1="88870" x2="78500" y2="85497"/>
                        <a14:foregroundMark x1="78500" y1="85497" x2="79500" y2="87521"/>
                        <a14:foregroundMark x1="77833" y1="81619" x2="62333" y2="88870"/>
                        <a14:foregroundMark x1="62333" y1="88870" x2="71833" y2="87521"/>
                        <a14:foregroundMark x1="91500" y1="68128" x2="96167" y2="55987"/>
                        <a14:foregroundMark x1="66833" y1="47049" x2="64667" y2="54637"/>
                        <a14:foregroundMark x1="54000" y1="49073" x2="60667" y2="55649"/>
                        <a14:foregroundMark x1="76500" y1="86172" x2="71500" y2="88196"/>
                        <a14:foregroundMark x1="15833" y1="86172" x2="34167" y2="96796"/>
                        <a14:foregroundMark x1="34167" y1="96796" x2="54333" y2="97470"/>
                        <a14:foregroundMark x1="54333" y1="97470" x2="71167" y2="94266"/>
                        <a14:foregroundMark x1="71167" y1="94266" x2="81500" y2="88196"/>
                        <a14:foregroundMark x1="36333" y1="96627" x2="53833" y2="98988"/>
                        <a14:foregroundMark x1="53833" y1="98988" x2="48333" y2="97302"/>
                        <a14:foregroundMark x1="28500" y1="5734" x2="46667" y2="1349"/>
                        <a14:foregroundMark x1="46667" y1="1349" x2="60000" y2="1686"/>
                        <a14:foregroundMark x1="63667" y1="7083" x2="63333" y2="7757"/>
                        <a14:foregroundMark x1="63333" y1="7420" x2="62667" y2="9444"/>
                      </a14:backgroundRemoval>
                    </a14:imgEffect>
                  </a14:imgLayer>
                </a14:imgProps>
              </a:ext>
            </a:extLst>
          </a:blip>
          <a:stretch>
            <a:fillRect/>
          </a:stretch>
        </p:blipFill>
        <p:spPr>
          <a:xfrm>
            <a:off x="9791302" y="115495"/>
            <a:ext cx="2226646" cy="2200668"/>
          </a:xfrm>
          <a:prstGeom prst="rect">
            <a:avLst/>
          </a:prstGeom>
        </p:spPr>
      </p:pic>
      <p:pic>
        <p:nvPicPr>
          <p:cNvPr id="7" name="Picture 6">
            <a:extLst>
              <a:ext uri="{FF2B5EF4-FFF2-40B4-BE49-F238E27FC236}">
                <a16:creationId xmlns:a16="http://schemas.microsoft.com/office/drawing/2014/main" id="{30535B27-6013-432D-8D70-D9B79892F867}"/>
              </a:ext>
            </a:extLst>
          </p:cNvPr>
          <p:cNvPicPr>
            <a:picLocks noChangeAspect="1"/>
          </p:cNvPicPr>
          <p:nvPr/>
        </p:nvPicPr>
        <p:blipFill>
          <a:blip r:embed="rId5"/>
          <a:stretch>
            <a:fillRect/>
          </a:stretch>
        </p:blipFill>
        <p:spPr>
          <a:xfrm>
            <a:off x="394409" y="2826926"/>
            <a:ext cx="3981033" cy="3212870"/>
          </a:xfrm>
          <a:prstGeom prst="rect">
            <a:avLst/>
          </a:prstGeom>
        </p:spPr>
      </p:pic>
      <p:pic>
        <p:nvPicPr>
          <p:cNvPr id="8" name="Picture 2" descr="On cold days in Fairbanks, wood smoke and ice fog becomes trapped close to the ground.">
            <a:extLst>
              <a:ext uri="{FF2B5EF4-FFF2-40B4-BE49-F238E27FC236}">
                <a16:creationId xmlns:a16="http://schemas.microsoft.com/office/drawing/2014/main" id="{3B805B1C-62A5-46BA-9B33-958DB4C1FF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9309" y="2826926"/>
            <a:ext cx="4590292" cy="32128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A5BC25D-4F6E-42E5-9B3A-F059F2802447}"/>
              </a:ext>
            </a:extLst>
          </p:cNvPr>
          <p:cNvSpPr txBox="1"/>
          <p:nvPr/>
        </p:nvSpPr>
        <p:spPr>
          <a:xfrm>
            <a:off x="93391" y="6190995"/>
            <a:ext cx="9697911" cy="307777"/>
          </a:xfrm>
          <a:prstGeom prst="rect">
            <a:avLst/>
          </a:prstGeom>
          <a:noFill/>
        </p:spPr>
        <p:txBody>
          <a:bodyPr wrap="none" rtlCol="0">
            <a:spAutoFit/>
          </a:bodyPr>
          <a:lstStyle/>
          <a:p>
            <a:r>
              <a:rPr lang="en-US" sz="1400">
                <a:solidFill>
                  <a:schemeClr val="bg1"/>
                </a:solidFill>
              </a:rPr>
              <a:t>The views expressed in this presentation are those of the author and do not necessarily reflect the views or policies of the U.S. EPA</a:t>
            </a:r>
            <a:endParaRPr lang="en-US" sz="1400" dirty="0">
              <a:solidFill>
                <a:schemeClr val="bg1"/>
              </a:solidFill>
            </a:endParaRPr>
          </a:p>
        </p:txBody>
      </p:sp>
      <p:pic>
        <p:nvPicPr>
          <p:cNvPr id="1026" name="Picture 2" descr="ORISE (@ORISEconnect) / Twitter">
            <a:extLst>
              <a:ext uri="{FF2B5EF4-FFF2-40B4-BE49-F238E27FC236}">
                <a16:creationId xmlns:a16="http://schemas.microsoft.com/office/drawing/2014/main" id="{3CCCAA9C-1CBC-40F7-B9AD-004F3047217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891" t="14090" r="21667" b="14764"/>
          <a:stretch/>
        </p:blipFill>
        <p:spPr bwMode="auto">
          <a:xfrm>
            <a:off x="10056125" y="4279293"/>
            <a:ext cx="1675164" cy="20392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B88B296-8CE1-489C-A1CD-CC1FE4CB0227}"/>
              </a:ext>
            </a:extLst>
          </p:cNvPr>
          <p:cNvPicPr>
            <a:picLocks noChangeAspect="1"/>
          </p:cNvPicPr>
          <p:nvPr/>
        </p:nvPicPr>
        <p:blipFill>
          <a:blip r:embed="rId8"/>
          <a:stretch>
            <a:fillRect/>
          </a:stretch>
        </p:blipFill>
        <p:spPr>
          <a:xfrm>
            <a:off x="9782945" y="2431244"/>
            <a:ext cx="2200259" cy="1605374"/>
          </a:xfrm>
          <a:prstGeom prst="rect">
            <a:avLst/>
          </a:prstGeom>
        </p:spPr>
      </p:pic>
    </p:spTree>
    <p:extLst>
      <p:ext uri="{BB962C8B-B14F-4D97-AF65-F5344CB8AC3E}">
        <p14:creationId xmlns:p14="http://schemas.microsoft.com/office/powerpoint/2010/main" val="317102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1066-DEE4-4E41-B5AD-7F586C8C3D09}"/>
              </a:ext>
            </a:extLst>
          </p:cNvPr>
          <p:cNvSpPr>
            <a:spLocks noGrp="1"/>
          </p:cNvSpPr>
          <p:nvPr>
            <p:ph type="title"/>
          </p:nvPr>
        </p:nvSpPr>
        <p:spPr>
          <a:xfrm>
            <a:off x="1905582" y="287491"/>
            <a:ext cx="8906674"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Why is there such disagreement in SO</a:t>
            </a:r>
            <a:r>
              <a:rPr lang="en-US" sz="3600" baseline="-25000" dirty="0">
                <a:latin typeface="Times New Roman" panose="02020603050405020304" pitchFamily="18" charset="0"/>
                <a:cs typeface="Times New Roman" panose="02020603050405020304" pitchFamily="18" charset="0"/>
              </a:rPr>
              <a:t>4</a:t>
            </a:r>
            <a:r>
              <a:rPr lang="en-US" sz="3600" dirty="0">
                <a:latin typeface="Times New Roman" panose="02020603050405020304" pitchFamily="18" charset="0"/>
                <a:cs typeface="Times New Roman" panose="02020603050405020304" pitchFamily="18" charset="0"/>
              </a:rPr>
              <a:t> Concentrations???</a:t>
            </a:r>
          </a:p>
        </p:txBody>
      </p:sp>
      <p:sp>
        <p:nvSpPr>
          <p:cNvPr id="4" name="TextBox 3">
            <a:extLst>
              <a:ext uri="{FF2B5EF4-FFF2-40B4-BE49-F238E27FC236}">
                <a16:creationId xmlns:a16="http://schemas.microsoft.com/office/drawing/2014/main" id="{F64D07B7-C002-4CD6-93D1-858E65B0AAD7}"/>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3</a:t>
            </a:r>
          </a:p>
        </p:txBody>
      </p:sp>
      <p:pic>
        <p:nvPicPr>
          <p:cNvPr id="5" name="Picture 4">
            <a:extLst>
              <a:ext uri="{FF2B5EF4-FFF2-40B4-BE49-F238E27FC236}">
                <a16:creationId xmlns:a16="http://schemas.microsoft.com/office/drawing/2014/main" id="{25DAA689-8ECC-47B9-9A50-405C69B6171B}"/>
              </a:ext>
            </a:extLst>
          </p:cNvPr>
          <p:cNvPicPr>
            <a:picLocks noChangeAspect="1"/>
          </p:cNvPicPr>
          <p:nvPr/>
        </p:nvPicPr>
        <p:blipFill>
          <a:blip r:embed="rId3"/>
          <a:stretch>
            <a:fillRect/>
          </a:stretch>
        </p:blipFill>
        <p:spPr>
          <a:xfrm>
            <a:off x="152591" y="65637"/>
            <a:ext cx="1349637" cy="1334847"/>
          </a:xfrm>
          <a:prstGeom prst="rect">
            <a:avLst/>
          </a:prstGeom>
        </p:spPr>
      </p:pic>
      <p:sp>
        <p:nvSpPr>
          <p:cNvPr id="7" name="TextBox 6">
            <a:extLst>
              <a:ext uri="{FF2B5EF4-FFF2-40B4-BE49-F238E27FC236}">
                <a16:creationId xmlns:a16="http://schemas.microsoft.com/office/drawing/2014/main" id="{E40410F5-DA8C-48CD-8449-7185773C45C1}"/>
              </a:ext>
            </a:extLst>
          </p:cNvPr>
          <p:cNvSpPr txBox="1"/>
          <p:nvPr/>
        </p:nvSpPr>
        <p:spPr>
          <a:xfrm>
            <a:off x="275672" y="1777682"/>
            <a:ext cx="8057862" cy="1200329"/>
          </a:xfrm>
          <a:prstGeom prst="rect">
            <a:avLst/>
          </a:prstGeom>
          <a:noFill/>
        </p:spPr>
        <p:txBody>
          <a:bodyPr wrap="square" rtlCol="0">
            <a:spAutoFit/>
          </a:bodyPr>
          <a:lstStyle/>
          <a:p>
            <a:r>
              <a:rPr lang="en-US" sz="3600" dirty="0"/>
              <a:t>1) Missing aerosol-phase sulfur chemistry in CMAQ</a:t>
            </a:r>
          </a:p>
        </p:txBody>
      </p:sp>
      <p:pic>
        <p:nvPicPr>
          <p:cNvPr id="6" name="Picture 5">
            <a:extLst>
              <a:ext uri="{FF2B5EF4-FFF2-40B4-BE49-F238E27FC236}">
                <a16:creationId xmlns:a16="http://schemas.microsoft.com/office/drawing/2014/main" id="{0F58CE24-1806-4D5E-A8BE-5B5B6BF3EF92}"/>
              </a:ext>
            </a:extLst>
          </p:cNvPr>
          <p:cNvPicPr>
            <a:picLocks noChangeAspect="1"/>
          </p:cNvPicPr>
          <p:nvPr/>
        </p:nvPicPr>
        <p:blipFill>
          <a:blip r:embed="rId4"/>
          <a:stretch>
            <a:fillRect/>
          </a:stretch>
        </p:blipFill>
        <p:spPr>
          <a:xfrm>
            <a:off x="8686802" y="1222577"/>
            <a:ext cx="3265019" cy="5273501"/>
          </a:xfrm>
          <a:prstGeom prst="rect">
            <a:avLst/>
          </a:prstGeom>
        </p:spPr>
      </p:pic>
      <p:sp>
        <p:nvSpPr>
          <p:cNvPr id="9" name="TextBox 8">
            <a:extLst>
              <a:ext uri="{FF2B5EF4-FFF2-40B4-BE49-F238E27FC236}">
                <a16:creationId xmlns:a16="http://schemas.microsoft.com/office/drawing/2014/main" id="{D833FAD5-C734-4E5E-B5B1-0701CCD80AE8}"/>
              </a:ext>
            </a:extLst>
          </p:cNvPr>
          <p:cNvSpPr txBox="1"/>
          <p:nvPr/>
        </p:nvSpPr>
        <p:spPr>
          <a:xfrm>
            <a:off x="395292" y="3090445"/>
            <a:ext cx="4660121"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Primary SO</a:t>
            </a:r>
            <a:r>
              <a:rPr lang="en-US" sz="2800" baseline="-25000" dirty="0"/>
              <a:t>4</a:t>
            </a:r>
            <a:r>
              <a:rPr lang="en-US" sz="2800" dirty="0"/>
              <a:t> from emissions</a:t>
            </a:r>
          </a:p>
          <a:p>
            <a:pPr marL="285750" indent="-285750">
              <a:buFont typeface="Arial" panose="020B0604020202020204" pitchFamily="34" charset="0"/>
              <a:buChar char="•"/>
            </a:pPr>
            <a:r>
              <a:rPr lang="en-US" sz="2800" dirty="0"/>
              <a:t>Secondary SO</a:t>
            </a:r>
            <a:r>
              <a:rPr lang="en-US" sz="2800" baseline="-25000" dirty="0"/>
              <a:t>4</a:t>
            </a:r>
            <a:r>
              <a:rPr lang="en-US" sz="2800" dirty="0"/>
              <a:t> from:</a:t>
            </a:r>
          </a:p>
          <a:p>
            <a:pPr marL="742950" lvl="1" indent="-285750">
              <a:buFont typeface="Arial" panose="020B0604020202020204" pitchFamily="34" charset="0"/>
              <a:buChar char="•"/>
            </a:pPr>
            <a:r>
              <a:rPr lang="en-US" sz="2800" dirty="0"/>
              <a:t>Gas-phase oxidation</a:t>
            </a:r>
          </a:p>
          <a:p>
            <a:pPr marL="742950" lvl="1" indent="-285750">
              <a:buFont typeface="Arial" panose="020B0604020202020204" pitchFamily="34" charset="0"/>
              <a:buChar char="•"/>
            </a:pPr>
            <a:r>
              <a:rPr lang="en-US" sz="2800" dirty="0"/>
              <a:t>In-cloud aqueous oxidation</a:t>
            </a:r>
          </a:p>
        </p:txBody>
      </p:sp>
      <p:sp>
        <p:nvSpPr>
          <p:cNvPr id="10" name="TextBox 9">
            <a:extLst>
              <a:ext uri="{FF2B5EF4-FFF2-40B4-BE49-F238E27FC236}">
                <a16:creationId xmlns:a16="http://schemas.microsoft.com/office/drawing/2014/main" id="{3E0A97A6-CE2B-43B2-A09F-C7A9E5970DBE}"/>
              </a:ext>
            </a:extLst>
          </p:cNvPr>
          <p:cNvSpPr txBox="1"/>
          <p:nvPr/>
        </p:nvSpPr>
        <p:spPr>
          <a:xfrm>
            <a:off x="9005105" y="6496078"/>
            <a:ext cx="2628412" cy="276999"/>
          </a:xfrm>
          <a:prstGeom prst="rect">
            <a:avLst/>
          </a:prstGeom>
          <a:noFill/>
        </p:spPr>
        <p:txBody>
          <a:bodyPr wrap="none" rtlCol="0">
            <a:spAutoFit/>
          </a:bodyPr>
          <a:lstStyle/>
          <a:p>
            <a:r>
              <a:rPr lang="en-US" sz="1200" i="1" dirty="0"/>
              <a:t>figure modified from Cheng et al., 2016</a:t>
            </a:r>
          </a:p>
        </p:txBody>
      </p:sp>
      <p:sp>
        <p:nvSpPr>
          <p:cNvPr id="11" name="TextBox 10">
            <a:extLst>
              <a:ext uri="{FF2B5EF4-FFF2-40B4-BE49-F238E27FC236}">
                <a16:creationId xmlns:a16="http://schemas.microsoft.com/office/drawing/2014/main" id="{54B90F46-D218-43B5-8229-B8966440F2DD}"/>
              </a:ext>
            </a:extLst>
          </p:cNvPr>
          <p:cNvSpPr txBox="1"/>
          <p:nvPr/>
        </p:nvSpPr>
        <p:spPr>
          <a:xfrm>
            <a:off x="9984214" y="3646094"/>
            <a:ext cx="529376" cy="307777"/>
          </a:xfrm>
          <a:prstGeom prst="rect">
            <a:avLst/>
          </a:prstGeom>
          <a:noFill/>
        </p:spPr>
        <p:txBody>
          <a:bodyPr wrap="none" rtlCol="0">
            <a:spAutoFit/>
          </a:bodyPr>
          <a:lstStyle/>
          <a:p>
            <a:r>
              <a:rPr lang="en-US" sz="1400" b="1" dirty="0"/>
              <a:t>/etc.</a:t>
            </a:r>
          </a:p>
        </p:txBody>
      </p:sp>
      <p:sp>
        <p:nvSpPr>
          <p:cNvPr id="3" name="TextBox 2">
            <a:extLst>
              <a:ext uri="{FF2B5EF4-FFF2-40B4-BE49-F238E27FC236}">
                <a16:creationId xmlns:a16="http://schemas.microsoft.com/office/drawing/2014/main" id="{0D92E850-B7AB-4D5F-9FB6-08F100B61166}"/>
              </a:ext>
            </a:extLst>
          </p:cNvPr>
          <p:cNvSpPr txBox="1"/>
          <p:nvPr/>
        </p:nvSpPr>
        <p:spPr>
          <a:xfrm>
            <a:off x="595424" y="5449648"/>
            <a:ext cx="6655982" cy="954107"/>
          </a:xfrm>
          <a:prstGeom prst="rect">
            <a:avLst/>
          </a:prstGeom>
          <a:noFill/>
        </p:spPr>
        <p:txBody>
          <a:bodyPr wrap="square" rtlCol="0">
            <a:spAutoFit/>
          </a:bodyPr>
          <a:lstStyle/>
          <a:p>
            <a:r>
              <a:rPr lang="en-US" sz="2800" dirty="0">
                <a:solidFill>
                  <a:srgbClr val="7030A0"/>
                </a:solidFill>
              </a:rPr>
              <a:t>Recent publications have shown that sulfate can form in aqueous aerosols!</a:t>
            </a:r>
          </a:p>
        </p:txBody>
      </p:sp>
      <p:sp>
        <p:nvSpPr>
          <p:cNvPr id="14" name="Rectangle 13">
            <a:extLst>
              <a:ext uri="{FF2B5EF4-FFF2-40B4-BE49-F238E27FC236}">
                <a16:creationId xmlns:a16="http://schemas.microsoft.com/office/drawing/2014/main" id="{E5241CE1-5F7C-45DE-9D1A-27154EF4978A}"/>
              </a:ext>
            </a:extLst>
          </p:cNvPr>
          <p:cNvSpPr/>
          <p:nvPr/>
        </p:nvSpPr>
        <p:spPr>
          <a:xfrm>
            <a:off x="8559209" y="1127051"/>
            <a:ext cx="3480200" cy="4104168"/>
          </a:xfrm>
          <a:prstGeom prst="rect">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7A701B0A-3307-4FE3-8398-1E4A3E9331DD}"/>
              </a:ext>
            </a:extLst>
          </p:cNvPr>
          <p:cNvCxnSpPr>
            <a:cxnSpLocks/>
          </p:cNvCxnSpPr>
          <p:nvPr/>
        </p:nvCxnSpPr>
        <p:spPr>
          <a:xfrm flipV="1">
            <a:off x="7136589" y="4584045"/>
            <a:ext cx="2310810" cy="1146904"/>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EC5B302-6A4E-4DE2-8B06-B377AC19954D}"/>
              </a:ext>
            </a:extLst>
          </p:cNvPr>
          <p:cNvSpPr txBox="1"/>
          <p:nvPr/>
        </p:nvSpPr>
        <p:spPr>
          <a:xfrm>
            <a:off x="601015" y="6343311"/>
            <a:ext cx="6129948" cy="369332"/>
          </a:xfrm>
          <a:prstGeom prst="rect">
            <a:avLst/>
          </a:prstGeom>
          <a:noFill/>
        </p:spPr>
        <p:txBody>
          <a:bodyPr wrap="none" rtlCol="0">
            <a:spAutoFit/>
          </a:bodyPr>
          <a:lstStyle/>
          <a:p>
            <a:r>
              <a:rPr lang="en-US" dirty="0">
                <a:solidFill>
                  <a:srgbClr val="7030A0"/>
                </a:solidFill>
              </a:rPr>
              <a:t>(Shao et al., 2019; Cheng et al., 2016; Liu et al., 2021 and more)</a:t>
            </a:r>
          </a:p>
        </p:txBody>
      </p:sp>
    </p:spTree>
    <p:extLst>
      <p:ext uri="{BB962C8B-B14F-4D97-AF65-F5344CB8AC3E}">
        <p14:creationId xmlns:p14="http://schemas.microsoft.com/office/powerpoint/2010/main" val="1168027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1066-DEE4-4E41-B5AD-7F586C8C3D09}"/>
              </a:ext>
            </a:extLst>
          </p:cNvPr>
          <p:cNvSpPr>
            <a:spLocks noGrp="1"/>
          </p:cNvSpPr>
          <p:nvPr>
            <p:ph type="title"/>
          </p:nvPr>
        </p:nvSpPr>
        <p:spPr>
          <a:xfrm>
            <a:off x="1905582" y="287491"/>
            <a:ext cx="8906674"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Why is there such disagreement in SO</a:t>
            </a:r>
            <a:r>
              <a:rPr lang="en-US" sz="3600" baseline="-25000" dirty="0">
                <a:latin typeface="Times New Roman" panose="02020603050405020304" pitchFamily="18" charset="0"/>
                <a:cs typeface="Times New Roman" panose="02020603050405020304" pitchFamily="18" charset="0"/>
              </a:rPr>
              <a:t>4</a:t>
            </a:r>
            <a:r>
              <a:rPr lang="en-US" sz="3600" dirty="0">
                <a:latin typeface="Times New Roman" panose="02020603050405020304" pitchFamily="18" charset="0"/>
                <a:cs typeface="Times New Roman" panose="02020603050405020304" pitchFamily="18" charset="0"/>
              </a:rPr>
              <a:t> Concentrations???</a:t>
            </a:r>
          </a:p>
        </p:txBody>
      </p:sp>
      <p:sp>
        <p:nvSpPr>
          <p:cNvPr id="4" name="TextBox 3">
            <a:extLst>
              <a:ext uri="{FF2B5EF4-FFF2-40B4-BE49-F238E27FC236}">
                <a16:creationId xmlns:a16="http://schemas.microsoft.com/office/drawing/2014/main" id="{F64D07B7-C002-4CD6-93D1-858E65B0AAD7}"/>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3</a:t>
            </a:r>
          </a:p>
        </p:txBody>
      </p:sp>
      <p:pic>
        <p:nvPicPr>
          <p:cNvPr id="5" name="Picture 4">
            <a:extLst>
              <a:ext uri="{FF2B5EF4-FFF2-40B4-BE49-F238E27FC236}">
                <a16:creationId xmlns:a16="http://schemas.microsoft.com/office/drawing/2014/main" id="{25DAA689-8ECC-47B9-9A50-405C69B6171B}"/>
              </a:ext>
            </a:extLst>
          </p:cNvPr>
          <p:cNvPicPr>
            <a:picLocks noChangeAspect="1"/>
          </p:cNvPicPr>
          <p:nvPr/>
        </p:nvPicPr>
        <p:blipFill>
          <a:blip r:embed="rId3"/>
          <a:stretch>
            <a:fillRect/>
          </a:stretch>
        </p:blipFill>
        <p:spPr>
          <a:xfrm>
            <a:off x="152591" y="65637"/>
            <a:ext cx="1349637" cy="1334847"/>
          </a:xfrm>
          <a:prstGeom prst="rect">
            <a:avLst/>
          </a:prstGeom>
        </p:spPr>
      </p:pic>
      <p:sp>
        <p:nvSpPr>
          <p:cNvPr id="8" name="TextBox 7">
            <a:extLst>
              <a:ext uri="{FF2B5EF4-FFF2-40B4-BE49-F238E27FC236}">
                <a16:creationId xmlns:a16="http://schemas.microsoft.com/office/drawing/2014/main" id="{9F37EC62-6F72-4DF7-B341-3F830C232E17}"/>
              </a:ext>
            </a:extLst>
          </p:cNvPr>
          <p:cNvSpPr txBox="1"/>
          <p:nvPr/>
        </p:nvSpPr>
        <p:spPr>
          <a:xfrm>
            <a:off x="212842" y="1779250"/>
            <a:ext cx="8971815" cy="584775"/>
          </a:xfrm>
          <a:prstGeom prst="rect">
            <a:avLst/>
          </a:prstGeom>
          <a:noFill/>
        </p:spPr>
        <p:txBody>
          <a:bodyPr wrap="none" rtlCol="0">
            <a:spAutoFit/>
          </a:bodyPr>
          <a:lstStyle/>
          <a:p>
            <a:r>
              <a:rPr lang="en-US" sz="3200" dirty="0"/>
              <a:t>2) Quantitative measurements of SO</a:t>
            </a:r>
            <a:r>
              <a:rPr lang="en-US" sz="3200" baseline="-25000" dirty="0"/>
              <a:t>4</a:t>
            </a:r>
            <a:r>
              <a:rPr lang="en-US" sz="3200" dirty="0"/>
              <a:t> are unresolved</a:t>
            </a:r>
          </a:p>
        </p:txBody>
      </p:sp>
      <p:sp>
        <p:nvSpPr>
          <p:cNvPr id="21" name="TextBox 20">
            <a:extLst>
              <a:ext uri="{FF2B5EF4-FFF2-40B4-BE49-F238E27FC236}">
                <a16:creationId xmlns:a16="http://schemas.microsoft.com/office/drawing/2014/main" id="{B0832AFE-0017-43BB-9F5C-52AA9B28F3B4}"/>
              </a:ext>
            </a:extLst>
          </p:cNvPr>
          <p:cNvSpPr txBox="1"/>
          <p:nvPr/>
        </p:nvSpPr>
        <p:spPr>
          <a:xfrm>
            <a:off x="545399" y="2733922"/>
            <a:ext cx="3845848"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An organosulfur species, hydroxymethanesulfonate (HMS) forms during Alaskan winters.</a:t>
            </a:r>
          </a:p>
          <a:p>
            <a:pPr marL="285750" indent="-285750">
              <a:buFont typeface="Arial" panose="020B0604020202020204" pitchFamily="34" charset="0"/>
              <a:buChar char="•"/>
            </a:pPr>
            <a:r>
              <a:rPr lang="en-US" sz="2400" dirty="0"/>
              <a:t>Routine measurements of SO</a:t>
            </a:r>
            <a:r>
              <a:rPr lang="en-US" sz="2400" baseline="-25000" dirty="0"/>
              <a:t>4</a:t>
            </a:r>
            <a:r>
              <a:rPr lang="en-US" sz="2400" dirty="0"/>
              <a:t> likely include HMS concentrations.</a:t>
            </a:r>
          </a:p>
        </p:txBody>
      </p:sp>
      <p:pic>
        <p:nvPicPr>
          <p:cNvPr id="24" name="Picture 23">
            <a:extLst>
              <a:ext uri="{FF2B5EF4-FFF2-40B4-BE49-F238E27FC236}">
                <a16:creationId xmlns:a16="http://schemas.microsoft.com/office/drawing/2014/main" id="{B79A6275-3C71-42DD-AE5D-8292740B58BE}"/>
              </a:ext>
            </a:extLst>
          </p:cNvPr>
          <p:cNvPicPr>
            <a:picLocks noChangeAspect="1"/>
          </p:cNvPicPr>
          <p:nvPr/>
        </p:nvPicPr>
        <p:blipFill>
          <a:blip r:embed="rId4"/>
          <a:stretch>
            <a:fillRect/>
          </a:stretch>
        </p:blipFill>
        <p:spPr>
          <a:xfrm>
            <a:off x="4481169" y="2960744"/>
            <a:ext cx="7629442" cy="2702094"/>
          </a:xfrm>
          <a:prstGeom prst="rect">
            <a:avLst/>
          </a:prstGeom>
        </p:spPr>
      </p:pic>
      <p:sp>
        <p:nvSpPr>
          <p:cNvPr id="25" name="TextBox 24">
            <a:extLst>
              <a:ext uri="{FF2B5EF4-FFF2-40B4-BE49-F238E27FC236}">
                <a16:creationId xmlns:a16="http://schemas.microsoft.com/office/drawing/2014/main" id="{A7C57083-7F9F-4F51-A94E-0D70EE798747}"/>
              </a:ext>
            </a:extLst>
          </p:cNvPr>
          <p:cNvSpPr txBox="1"/>
          <p:nvPr/>
        </p:nvSpPr>
        <p:spPr>
          <a:xfrm>
            <a:off x="6946474" y="2670124"/>
            <a:ext cx="2698831" cy="523220"/>
          </a:xfrm>
          <a:prstGeom prst="rect">
            <a:avLst/>
          </a:prstGeom>
          <a:noFill/>
        </p:spPr>
        <p:txBody>
          <a:bodyPr wrap="square" rtlCol="0">
            <a:spAutoFit/>
          </a:bodyPr>
          <a:lstStyle/>
          <a:p>
            <a:pPr algn="ctr"/>
            <a:r>
              <a:rPr lang="en-US" sz="2800" u="sng" dirty="0"/>
              <a:t>HMS Formation</a:t>
            </a:r>
          </a:p>
        </p:txBody>
      </p:sp>
    </p:spTree>
    <p:extLst>
      <p:ext uri="{BB962C8B-B14F-4D97-AF65-F5344CB8AC3E}">
        <p14:creationId xmlns:p14="http://schemas.microsoft.com/office/powerpoint/2010/main" val="1339526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1066-DEE4-4E41-B5AD-7F586C8C3D09}"/>
              </a:ext>
            </a:extLst>
          </p:cNvPr>
          <p:cNvSpPr>
            <a:spLocks noGrp="1"/>
          </p:cNvSpPr>
          <p:nvPr>
            <p:ph type="title"/>
          </p:nvPr>
        </p:nvSpPr>
        <p:spPr>
          <a:xfrm>
            <a:off x="1905582" y="287491"/>
            <a:ext cx="8906674"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Why is there such disagreement in SO</a:t>
            </a:r>
            <a:r>
              <a:rPr lang="en-US" sz="3600" baseline="-25000" dirty="0">
                <a:latin typeface="Times New Roman" panose="02020603050405020304" pitchFamily="18" charset="0"/>
                <a:cs typeface="Times New Roman" panose="02020603050405020304" pitchFamily="18" charset="0"/>
              </a:rPr>
              <a:t>4</a:t>
            </a:r>
            <a:r>
              <a:rPr lang="en-US" sz="3600" dirty="0">
                <a:latin typeface="Times New Roman" panose="02020603050405020304" pitchFamily="18" charset="0"/>
                <a:cs typeface="Times New Roman" panose="02020603050405020304" pitchFamily="18" charset="0"/>
              </a:rPr>
              <a:t> Concentrations???</a:t>
            </a:r>
          </a:p>
        </p:txBody>
      </p:sp>
      <p:sp>
        <p:nvSpPr>
          <p:cNvPr id="4" name="TextBox 3">
            <a:extLst>
              <a:ext uri="{FF2B5EF4-FFF2-40B4-BE49-F238E27FC236}">
                <a16:creationId xmlns:a16="http://schemas.microsoft.com/office/drawing/2014/main" id="{F64D07B7-C002-4CD6-93D1-858E65B0AAD7}"/>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3</a:t>
            </a:r>
          </a:p>
        </p:txBody>
      </p:sp>
      <p:pic>
        <p:nvPicPr>
          <p:cNvPr id="5" name="Picture 4">
            <a:extLst>
              <a:ext uri="{FF2B5EF4-FFF2-40B4-BE49-F238E27FC236}">
                <a16:creationId xmlns:a16="http://schemas.microsoft.com/office/drawing/2014/main" id="{25DAA689-8ECC-47B9-9A50-405C69B6171B}"/>
              </a:ext>
            </a:extLst>
          </p:cNvPr>
          <p:cNvPicPr>
            <a:picLocks noChangeAspect="1"/>
          </p:cNvPicPr>
          <p:nvPr/>
        </p:nvPicPr>
        <p:blipFill>
          <a:blip r:embed="rId3"/>
          <a:stretch>
            <a:fillRect/>
          </a:stretch>
        </p:blipFill>
        <p:spPr>
          <a:xfrm>
            <a:off x="152591" y="65637"/>
            <a:ext cx="1349637" cy="1334847"/>
          </a:xfrm>
          <a:prstGeom prst="rect">
            <a:avLst/>
          </a:prstGeom>
        </p:spPr>
      </p:pic>
      <p:sp>
        <p:nvSpPr>
          <p:cNvPr id="8" name="TextBox 7">
            <a:extLst>
              <a:ext uri="{FF2B5EF4-FFF2-40B4-BE49-F238E27FC236}">
                <a16:creationId xmlns:a16="http://schemas.microsoft.com/office/drawing/2014/main" id="{9F37EC62-6F72-4DF7-B341-3F830C232E17}"/>
              </a:ext>
            </a:extLst>
          </p:cNvPr>
          <p:cNvSpPr txBox="1"/>
          <p:nvPr/>
        </p:nvSpPr>
        <p:spPr>
          <a:xfrm>
            <a:off x="212842" y="1779250"/>
            <a:ext cx="8971815" cy="584775"/>
          </a:xfrm>
          <a:prstGeom prst="rect">
            <a:avLst/>
          </a:prstGeom>
          <a:noFill/>
        </p:spPr>
        <p:txBody>
          <a:bodyPr wrap="none" rtlCol="0">
            <a:spAutoFit/>
          </a:bodyPr>
          <a:lstStyle/>
          <a:p>
            <a:r>
              <a:rPr lang="en-US" sz="3200" dirty="0"/>
              <a:t>2) Quantitative measurements of SO</a:t>
            </a:r>
            <a:r>
              <a:rPr lang="en-US" sz="3200" baseline="-25000" dirty="0"/>
              <a:t>4</a:t>
            </a:r>
            <a:r>
              <a:rPr lang="en-US" sz="3200" dirty="0"/>
              <a:t> are unresolved</a:t>
            </a:r>
          </a:p>
        </p:txBody>
      </p:sp>
      <p:sp>
        <p:nvSpPr>
          <p:cNvPr id="21" name="TextBox 20">
            <a:extLst>
              <a:ext uri="{FF2B5EF4-FFF2-40B4-BE49-F238E27FC236}">
                <a16:creationId xmlns:a16="http://schemas.microsoft.com/office/drawing/2014/main" id="{B0832AFE-0017-43BB-9F5C-52AA9B28F3B4}"/>
              </a:ext>
            </a:extLst>
          </p:cNvPr>
          <p:cNvSpPr txBox="1"/>
          <p:nvPr/>
        </p:nvSpPr>
        <p:spPr>
          <a:xfrm>
            <a:off x="545399" y="2733922"/>
            <a:ext cx="3845848"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An organosulfur species, hydroxymethanesulfonate (HMS) forms during Alaskan winters.</a:t>
            </a:r>
          </a:p>
          <a:p>
            <a:pPr marL="285750" indent="-285750">
              <a:buFont typeface="Arial" panose="020B0604020202020204" pitchFamily="34" charset="0"/>
              <a:buChar char="•"/>
            </a:pPr>
            <a:r>
              <a:rPr lang="en-US" sz="2400" dirty="0"/>
              <a:t>Routine measurements of SO</a:t>
            </a:r>
            <a:r>
              <a:rPr lang="en-US" sz="2400" baseline="-25000" dirty="0"/>
              <a:t>4</a:t>
            </a:r>
            <a:r>
              <a:rPr lang="en-US" sz="2400" dirty="0"/>
              <a:t> likely include HMS concentrations</a:t>
            </a:r>
          </a:p>
        </p:txBody>
      </p:sp>
      <p:pic>
        <p:nvPicPr>
          <p:cNvPr id="24" name="Picture 23">
            <a:extLst>
              <a:ext uri="{FF2B5EF4-FFF2-40B4-BE49-F238E27FC236}">
                <a16:creationId xmlns:a16="http://schemas.microsoft.com/office/drawing/2014/main" id="{B79A6275-3C71-42DD-AE5D-8292740B58BE}"/>
              </a:ext>
            </a:extLst>
          </p:cNvPr>
          <p:cNvPicPr>
            <a:picLocks noChangeAspect="1"/>
          </p:cNvPicPr>
          <p:nvPr/>
        </p:nvPicPr>
        <p:blipFill>
          <a:blip r:embed="rId4"/>
          <a:stretch>
            <a:fillRect/>
          </a:stretch>
        </p:blipFill>
        <p:spPr>
          <a:xfrm>
            <a:off x="4481169" y="2960744"/>
            <a:ext cx="7629442" cy="2702094"/>
          </a:xfrm>
          <a:prstGeom prst="rect">
            <a:avLst/>
          </a:prstGeom>
        </p:spPr>
      </p:pic>
      <p:sp>
        <p:nvSpPr>
          <p:cNvPr id="25" name="TextBox 24">
            <a:extLst>
              <a:ext uri="{FF2B5EF4-FFF2-40B4-BE49-F238E27FC236}">
                <a16:creationId xmlns:a16="http://schemas.microsoft.com/office/drawing/2014/main" id="{A7C57083-7F9F-4F51-A94E-0D70EE798747}"/>
              </a:ext>
            </a:extLst>
          </p:cNvPr>
          <p:cNvSpPr txBox="1"/>
          <p:nvPr/>
        </p:nvSpPr>
        <p:spPr>
          <a:xfrm>
            <a:off x="6946474" y="2670124"/>
            <a:ext cx="2698831" cy="523220"/>
          </a:xfrm>
          <a:prstGeom prst="rect">
            <a:avLst/>
          </a:prstGeom>
          <a:noFill/>
        </p:spPr>
        <p:txBody>
          <a:bodyPr wrap="square" rtlCol="0">
            <a:spAutoFit/>
          </a:bodyPr>
          <a:lstStyle/>
          <a:p>
            <a:pPr algn="ctr"/>
            <a:r>
              <a:rPr lang="en-US" sz="2800" u="sng" dirty="0"/>
              <a:t>HMS Formation</a:t>
            </a:r>
          </a:p>
        </p:txBody>
      </p:sp>
      <p:sp>
        <p:nvSpPr>
          <p:cNvPr id="26" name="Rectangle 25">
            <a:extLst>
              <a:ext uri="{FF2B5EF4-FFF2-40B4-BE49-F238E27FC236}">
                <a16:creationId xmlns:a16="http://schemas.microsoft.com/office/drawing/2014/main" id="{8B9F17D8-5EFE-44E8-A2A0-DA30DDA12774}"/>
              </a:ext>
            </a:extLst>
          </p:cNvPr>
          <p:cNvSpPr/>
          <p:nvPr/>
        </p:nvSpPr>
        <p:spPr>
          <a:xfrm>
            <a:off x="2968668" y="2530258"/>
            <a:ext cx="6488483" cy="2274893"/>
          </a:xfrm>
          <a:prstGeom prst="rect">
            <a:avLst/>
          </a:prstGeom>
          <a:solidFill>
            <a:srgbClr val="FFED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SO</a:t>
            </a:r>
            <a:r>
              <a:rPr lang="en-US" sz="4400" baseline="-25000" dirty="0">
                <a:solidFill>
                  <a:schemeClr val="tx1"/>
                </a:solidFill>
              </a:rPr>
              <a:t>4</a:t>
            </a:r>
            <a:r>
              <a:rPr lang="en-US" sz="4400" dirty="0">
                <a:solidFill>
                  <a:schemeClr val="tx1"/>
                </a:solidFill>
              </a:rPr>
              <a:t> + HMS = </a:t>
            </a:r>
            <a:r>
              <a:rPr lang="en-US" sz="4400" u="sng" dirty="0">
                <a:solidFill>
                  <a:schemeClr val="tx1"/>
                </a:solidFill>
              </a:rPr>
              <a:t>Sulfur Aerosol</a:t>
            </a:r>
          </a:p>
        </p:txBody>
      </p:sp>
    </p:spTree>
    <p:extLst>
      <p:ext uri="{BB962C8B-B14F-4D97-AF65-F5344CB8AC3E}">
        <p14:creationId xmlns:p14="http://schemas.microsoft.com/office/powerpoint/2010/main" val="3899612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D4C3-57B7-4489-B0EF-45B48923A6B2}"/>
              </a:ext>
            </a:extLst>
          </p:cNvPr>
          <p:cNvSpPr>
            <a:spLocks noGrp="1"/>
          </p:cNvSpPr>
          <p:nvPr>
            <p:ph type="title"/>
          </p:nvPr>
        </p:nvSpPr>
        <p:spPr>
          <a:xfrm>
            <a:off x="1243936" y="31880"/>
            <a:ext cx="10342797" cy="659610"/>
          </a:xfrm>
        </p:spPr>
        <p:txBody>
          <a:bodyPr>
            <a:normAutofit/>
          </a:bodyPr>
          <a:lstStyle/>
          <a:p>
            <a:pPr algn="ctr"/>
            <a:r>
              <a:rPr lang="en-US" sz="3600" dirty="0">
                <a:latin typeface="Times New Roman" panose="02020603050405020304" pitchFamily="18" charset="0"/>
                <a:cs typeface="Times New Roman" panose="02020603050405020304" pitchFamily="18" charset="0"/>
              </a:rPr>
              <a:t>Implementation of aerosol-phase sulfur chemistry </a:t>
            </a:r>
          </a:p>
        </p:txBody>
      </p:sp>
      <p:sp>
        <p:nvSpPr>
          <p:cNvPr id="4" name="TextBox 3">
            <a:extLst>
              <a:ext uri="{FF2B5EF4-FFF2-40B4-BE49-F238E27FC236}">
                <a16:creationId xmlns:a16="http://schemas.microsoft.com/office/drawing/2014/main" id="{52858A8A-F869-46BB-8018-32814326D59B}"/>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4</a:t>
            </a:r>
          </a:p>
        </p:txBody>
      </p:sp>
      <p:pic>
        <p:nvPicPr>
          <p:cNvPr id="5" name="Picture 4">
            <a:extLst>
              <a:ext uri="{FF2B5EF4-FFF2-40B4-BE49-F238E27FC236}">
                <a16:creationId xmlns:a16="http://schemas.microsoft.com/office/drawing/2014/main" id="{D058FCA8-6786-4A07-8349-C7DEE8A596E9}"/>
              </a:ext>
            </a:extLst>
          </p:cNvPr>
          <p:cNvPicPr>
            <a:picLocks noChangeAspect="1"/>
          </p:cNvPicPr>
          <p:nvPr/>
        </p:nvPicPr>
        <p:blipFill>
          <a:blip r:embed="rId3"/>
          <a:stretch>
            <a:fillRect/>
          </a:stretch>
        </p:blipFill>
        <p:spPr>
          <a:xfrm>
            <a:off x="152591" y="65637"/>
            <a:ext cx="1349637" cy="1334847"/>
          </a:xfrm>
          <a:prstGeom prst="rect">
            <a:avLst/>
          </a:prstGeom>
        </p:spPr>
      </p:pic>
      <p:sp>
        <p:nvSpPr>
          <p:cNvPr id="27" name="TextBox 26">
            <a:extLst>
              <a:ext uri="{FF2B5EF4-FFF2-40B4-BE49-F238E27FC236}">
                <a16:creationId xmlns:a16="http://schemas.microsoft.com/office/drawing/2014/main" id="{1A1CAAEA-C839-4313-96C9-5F4BE7AFBD8F}"/>
              </a:ext>
            </a:extLst>
          </p:cNvPr>
          <p:cNvSpPr txBox="1"/>
          <p:nvPr/>
        </p:nvSpPr>
        <p:spPr>
          <a:xfrm>
            <a:off x="1581686" y="985209"/>
            <a:ext cx="3737370" cy="369332"/>
          </a:xfrm>
          <a:prstGeom prst="rect">
            <a:avLst/>
          </a:prstGeom>
          <a:noFill/>
        </p:spPr>
        <p:txBody>
          <a:bodyPr wrap="none" rtlCol="0">
            <a:spAutoFit/>
          </a:bodyPr>
          <a:lstStyle/>
          <a:p>
            <a:r>
              <a:rPr lang="en-US" u="sng" dirty="0"/>
              <a:t>Heterogeneous Chemistry Framework</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B42E0EE-0A1C-4FB1-83E7-12B8968C0561}"/>
                  </a:ext>
                </a:extLst>
              </p:cNvPr>
              <p:cNvSpPr txBox="1"/>
              <p:nvPr/>
            </p:nvSpPr>
            <p:spPr>
              <a:xfrm>
                <a:off x="5906643" y="648743"/>
                <a:ext cx="6034653" cy="2329740"/>
              </a:xfrm>
              <a:prstGeom prst="rect">
                <a:avLst/>
              </a:prstGeom>
              <a:noFill/>
              <a:ln>
                <a:solidFill>
                  <a:srgbClr val="7030A0"/>
                </a:solidFill>
              </a:ln>
            </p:spPr>
            <p:txBody>
              <a:bodyPr wrap="square" rtlCol="0">
                <a:spAutoFit/>
              </a:bodyPr>
              <a:lstStyle/>
              <a:p>
                <a:pPr algn="ctr"/>
                <a:r>
                  <a:rPr lang="en-US" u="sng" dirty="0"/>
                  <a:t>Model Runs</a:t>
                </a:r>
              </a:p>
              <a:p>
                <a:pPr marL="285750" indent="-285750">
                  <a:buFont typeface="Arial" panose="020B0604020202020204" pitchFamily="34" charset="0"/>
                  <a:buChar char="•"/>
                </a:pPr>
                <a:r>
                  <a:rPr lang="en-US" dirty="0"/>
                  <a:t>Base:</a:t>
                </a:r>
              </a:p>
              <a:p>
                <a:pPr marL="742950" lvl="1" indent="-285750">
                  <a:buFont typeface="Arial" panose="020B0604020202020204" pitchFamily="34" charset="0"/>
                  <a:buChar char="•"/>
                </a:pPr>
                <a:r>
                  <a:rPr lang="en-US" dirty="0"/>
                  <a:t>CMAQ without heterogeneous sulfur chemistry</a:t>
                </a:r>
              </a:p>
              <a:p>
                <a:pPr marL="285750" indent="-285750">
                  <a:buFont typeface="Arial" panose="020B0604020202020204" pitchFamily="34" charset="0"/>
                  <a:buChar char="•"/>
                </a:pPr>
                <a:r>
                  <a:rPr lang="en-US" dirty="0"/>
                  <a:t>Base_Het:</a:t>
                </a:r>
              </a:p>
              <a:p>
                <a:pPr marL="742950" lvl="1" indent="-285750">
                  <a:buFont typeface="Arial" panose="020B0604020202020204" pitchFamily="34" charset="0"/>
                  <a:buChar char="•"/>
                </a:pPr>
                <a:r>
                  <a:rPr lang="en-US" dirty="0"/>
                  <a:t>Heterogeneous sulfur aerosol formation in aqueous aerosols using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𝑝𝑎𝑟𝑡𝑖𝑐𝑙𝑒</m:t>
                        </m:r>
                      </m:sub>
                    </m:sSub>
                  </m:oMath>
                </a14:m>
                <a:r>
                  <a:rPr lang="en-US" dirty="0"/>
                  <a:t>’s from CMAQ’s Cloud Chemistry Module (Sarwar et. al, 2013 and references therein)</a:t>
                </a:r>
              </a:p>
            </p:txBody>
          </p:sp>
        </mc:Choice>
        <mc:Fallback>
          <p:sp>
            <p:nvSpPr>
              <p:cNvPr id="3" name="TextBox 2">
                <a:extLst>
                  <a:ext uri="{FF2B5EF4-FFF2-40B4-BE49-F238E27FC236}">
                    <a16:creationId xmlns:a16="http://schemas.microsoft.com/office/drawing/2014/main" id="{EB42E0EE-0A1C-4FB1-83E7-12B8968C0561}"/>
                  </a:ext>
                </a:extLst>
              </p:cNvPr>
              <p:cNvSpPr txBox="1">
                <a:spLocks noRot="1" noChangeAspect="1" noMove="1" noResize="1" noEditPoints="1" noAdjustHandles="1" noChangeArrowheads="1" noChangeShapeType="1" noTextEdit="1"/>
              </p:cNvSpPr>
              <p:nvPr/>
            </p:nvSpPr>
            <p:spPr>
              <a:xfrm>
                <a:off x="5906643" y="648743"/>
                <a:ext cx="6034653" cy="2329740"/>
              </a:xfrm>
              <a:prstGeom prst="rect">
                <a:avLst/>
              </a:prstGeom>
              <a:blipFill>
                <a:blip r:embed="rId4"/>
                <a:stretch>
                  <a:fillRect l="-605" t="-1039" b="-2857"/>
                </a:stretch>
              </a:blipFill>
              <a:ln>
                <a:solidFill>
                  <a:srgbClr val="7030A0"/>
                </a:solidFill>
              </a:ln>
            </p:spPr>
            <p:txBody>
              <a:bodyPr/>
              <a:lstStyle/>
              <a:p>
                <a:r>
                  <a:rPr lang="en-US">
                    <a:noFill/>
                  </a:rPr>
                  <a:t> </a:t>
                </a:r>
              </a:p>
            </p:txBody>
          </p:sp>
        </mc:Fallback>
      </mc:AlternateContent>
      <p:grpSp>
        <p:nvGrpSpPr>
          <p:cNvPr id="44" name="Group 43">
            <a:extLst>
              <a:ext uri="{FF2B5EF4-FFF2-40B4-BE49-F238E27FC236}">
                <a16:creationId xmlns:a16="http://schemas.microsoft.com/office/drawing/2014/main" id="{B8718906-50BD-40D5-BFE8-FC7B56F3415E}"/>
              </a:ext>
            </a:extLst>
          </p:cNvPr>
          <p:cNvGrpSpPr/>
          <p:nvPr/>
        </p:nvGrpSpPr>
        <p:grpSpPr>
          <a:xfrm>
            <a:off x="1255112" y="1518864"/>
            <a:ext cx="4256949" cy="2656694"/>
            <a:chOff x="1367674" y="1627231"/>
            <a:chExt cx="4256949" cy="2656694"/>
          </a:xfrm>
        </p:grpSpPr>
        <p:sp>
          <p:nvSpPr>
            <p:cNvPr id="11" name="Oval 10">
              <a:extLst>
                <a:ext uri="{FF2B5EF4-FFF2-40B4-BE49-F238E27FC236}">
                  <a16:creationId xmlns:a16="http://schemas.microsoft.com/office/drawing/2014/main" id="{3C29BAA9-DD86-4C00-B2A7-1FD50D715C14}"/>
                </a:ext>
              </a:extLst>
            </p:cNvPr>
            <p:cNvSpPr/>
            <p:nvPr/>
          </p:nvSpPr>
          <p:spPr>
            <a:xfrm>
              <a:off x="2398087" y="1627231"/>
              <a:ext cx="3226536" cy="2656694"/>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779B731-82AB-4BCC-8CB2-46489778B453}"/>
                </a:ext>
              </a:extLst>
            </p:cNvPr>
            <p:cNvSpPr txBox="1"/>
            <p:nvPr/>
          </p:nvSpPr>
          <p:spPr>
            <a:xfrm>
              <a:off x="1367674" y="1956216"/>
              <a:ext cx="772519" cy="369332"/>
            </a:xfrm>
            <a:prstGeom prst="rect">
              <a:avLst/>
            </a:prstGeom>
            <a:noFill/>
          </p:spPr>
          <p:txBody>
            <a:bodyPr wrap="none" rtlCol="0">
              <a:spAutoFit/>
            </a:bodyPr>
            <a:lstStyle/>
            <a:p>
              <a:r>
                <a:rPr lang="en-US" dirty="0"/>
                <a:t>SO</a:t>
              </a:r>
              <a:r>
                <a:rPr lang="en-US" baseline="-25000" dirty="0"/>
                <a:t>2</a:t>
              </a:r>
              <a:r>
                <a:rPr lang="en-US" dirty="0"/>
                <a:t>(g)</a:t>
              </a:r>
            </a:p>
          </p:txBody>
        </p:sp>
        <p:sp>
          <p:nvSpPr>
            <p:cNvPr id="30" name="TextBox 29">
              <a:extLst>
                <a:ext uri="{FF2B5EF4-FFF2-40B4-BE49-F238E27FC236}">
                  <a16:creationId xmlns:a16="http://schemas.microsoft.com/office/drawing/2014/main" id="{861FAC4A-5E94-42EB-8908-FA66CB49AF2C}"/>
                </a:ext>
              </a:extLst>
            </p:cNvPr>
            <p:cNvSpPr txBox="1"/>
            <p:nvPr/>
          </p:nvSpPr>
          <p:spPr>
            <a:xfrm>
              <a:off x="3563956" y="1956216"/>
              <a:ext cx="894797" cy="369332"/>
            </a:xfrm>
            <a:prstGeom prst="rect">
              <a:avLst/>
            </a:prstGeom>
            <a:noFill/>
          </p:spPr>
          <p:txBody>
            <a:bodyPr wrap="none" rtlCol="0">
              <a:spAutoFit/>
            </a:bodyPr>
            <a:lstStyle/>
            <a:p>
              <a:r>
                <a:rPr lang="en-US" dirty="0"/>
                <a:t>SO</a:t>
              </a:r>
              <a:r>
                <a:rPr lang="en-US" baseline="-25000" dirty="0"/>
                <a:t>2</a:t>
              </a:r>
              <a:r>
                <a:rPr lang="en-US" dirty="0"/>
                <a:t>(aq)</a:t>
              </a:r>
            </a:p>
          </p:txBody>
        </p:sp>
        <p:cxnSp>
          <p:nvCxnSpPr>
            <p:cNvPr id="15" name="Straight Arrow Connector 14">
              <a:extLst>
                <a:ext uri="{FF2B5EF4-FFF2-40B4-BE49-F238E27FC236}">
                  <a16:creationId xmlns:a16="http://schemas.microsoft.com/office/drawing/2014/main" id="{0DB7BE50-3724-40FC-87E7-CCF4F5A1BA35}"/>
                </a:ext>
              </a:extLst>
            </p:cNvPr>
            <p:cNvCxnSpPr>
              <a:cxnSpLocks/>
              <a:endCxn id="36" idx="0"/>
            </p:cNvCxnSpPr>
            <p:nvPr/>
          </p:nvCxnSpPr>
          <p:spPr>
            <a:xfrm>
              <a:off x="4031465" y="3083867"/>
              <a:ext cx="1" cy="62116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16AD546-A6FC-471F-B590-FC8ED529F7BF}"/>
                </a:ext>
              </a:extLst>
            </p:cNvPr>
            <p:cNvSpPr txBox="1"/>
            <p:nvPr/>
          </p:nvSpPr>
          <p:spPr>
            <a:xfrm>
              <a:off x="2479533" y="2437536"/>
              <a:ext cx="3084907" cy="646331"/>
            </a:xfrm>
            <a:prstGeom prst="rect">
              <a:avLst/>
            </a:prstGeom>
            <a:noFill/>
          </p:spPr>
          <p:txBody>
            <a:bodyPr wrap="square" rtlCol="0">
              <a:spAutoFit/>
            </a:bodyPr>
            <a:lstStyle/>
            <a:p>
              <a:pPr algn="ctr"/>
              <a:r>
                <a:rPr lang="en-US" dirty="0"/>
                <a:t>Oxidants(aq)</a:t>
              </a:r>
            </a:p>
            <a:p>
              <a:pPr algn="ctr"/>
              <a:r>
                <a:rPr lang="en-US" dirty="0"/>
                <a:t> (</a:t>
              </a:r>
              <a:r>
                <a:rPr lang="en-US" sz="1600" dirty="0"/>
                <a:t>i.e. O</a:t>
              </a:r>
              <a:r>
                <a:rPr lang="en-US" sz="1600" baseline="-25000" dirty="0"/>
                <a:t>3</a:t>
              </a:r>
              <a:r>
                <a:rPr lang="en-US" sz="1600" dirty="0"/>
                <a:t>, H</a:t>
              </a:r>
              <a:r>
                <a:rPr lang="en-US" sz="1600" baseline="-25000" dirty="0"/>
                <a:t>2</a:t>
              </a:r>
              <a:r>
                <a:rPr lang="en-US" sz="1600" dirty="0"/>
                <a:t>O</a:t>
              </a:r>
              <a:r>
                <a:rPr lang="en-US" sz="1600" baseline="-25000" dirty="0"/>
                <a:t>2</a:t>
              </a:r>
              <a:r>
                <a:rPr lang="en-US" sz="1600" dirty="0"/>
                <a:t>, TMI-O</a:t>
              </a:r>
              <a:r>
                <a:rPr lang="en-US" sz="1600" baseline="-25000" dirty="0"/>
                <a:t>2</a:t>
              </a:r>
              <a:r>
                <a:rPr lang="en-US" sz="1600" dirty="0"/>
                <a:t>, NO</a:t>
              </a:r>
              <a:r>
                <a:rPr lang="en-US" sz="1600" baseline="-25000" dirty="0"/>
                <a:t>2</a:t>
              </a:r>
              <a:r>
                <a:rPr lang="en-US" sz="1600" dirty="0"/>
                <a:t>, HCHO</a:t>
              </a:r>
              <a:r>
                <a:rPr lang="en-US" dirty="0"/>
                <a:t>)</a:t>
              </a:r>
            </a:p>
          </p:txBody>
        </p:sp>
        <p:sp>
          <p:nvSpPr>
            <p:cNvPr id="36" name="TextBox 35">
              <a:extLst>
                <a:ext uri="{FF2B5EF4-FFF2-40B4-BE49-F238E27FC236}">
                  <a16:creationId xmlns:a16="http://schemas.microsoft.com/office/drawing/2014/main" id="{73F59DD0-0FA2-4B9E-9EC6-7F18DD65B493}"/>
                </a:ext>
              </a:extLst>
            </p:cNvPr>
            <p:cNvSpPr txBox="1"/>
            <p:nvPr/>
          </p:nvSpPr>
          <p:spPr>
            <a:xfrm>
              <a:off x="3280555" y="3705027"/>
              <a:ext cx="1501821" cy="369332"/>
            </a:xfrm>
            <a:prstGeom prst="rect">
              <a:avLst/>
            </a:prstGeom>
            <a:noFill/>
          </p:spPr>
          <p:txBody>
            <a:bodyPr wrap="none" rtlCol="0">
              <a:spAutoFit/>
            </a:bodyPr>
            <a:lstStyle/>
            <a:p>
              <a:r>
                <a:rPr lang="en-US" dirty="0"/>
                <a:t>Sulfur Aerosol</a:t>
              </a:r>
            </a:p>
          </p:txBody>
        </p:sp>
        <p:sp>
          <p:nvSpPr>
            <p:cNvPr id="37" name="TextBox 36">
              <a:extLst>
                <a:ext uri="{FF2B5EF4-FFF2-40B4-BE49-F238E27FC236}">
                  <a16:creationId xmlns:a16="http://schemas.microsoft.com/office/drawing/2014/main" id="{F0161569-63D9-4B13-AC14-3F2385421416}"/>
                </a:ext>
              </a:extLst>
            </p:cNvPr>
            <p:cNvSpPr txBox="1"/>
            <p:nvPr/>
          </p:nvSpPr>
          <p:spPr>
            <a:xfrm>
              <a:off x="3840595" y="2195076"/>
              <a:ext cx="300082" cy="369332"/>
            </a:xfrm>
            <a:prstGeom prst="rect">
              <a:avLst/>
            </a:prstGeom>
            <a:noFill/>
          </p:spPr>
          <p:txBody>
            <a:bodyPr wrap="none" rtlCol="0">
              <a:spAutoFit/>
            </a:bodyPr>
            <a:lstStyle/>
            <a:p>
              <a:r>
                <a:rPr lang="en-US" dirty="0"/>
                <a:t>+</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5E4B4A1-CA71-4E76-AEBA-93F665118B3A}"/>
                    </a:ext>
                  </a:extLst>
                </p:cNvPr>
                <p:cNvSpPr txBox="1"/>
                <p:nvPr/>
              </p:nvSpPr>
              <p:spPr>
                <a:xfrm>
                  <a:off x="4031465" y="3119132"/>
                  <a:ext cx="1048877"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𝑝𝑎𝑟𝑡𝑖𝑐𝑙𝑒</m:t>
                            </m:r>
                          </m:sub>
                        </m:sSub>
                      </m:oMath>
                    </m:oMathPara>
                  </a14:m>
                  <a:endParaRPr lang="en-US" dirty="0"/>
                </a:p>
              </p:txBody>
            </p:sp>
          </mc:Choice>
          <mc:Fallback xmlns="">
            <p:sp>
              <p:nvSpPr>
                <p:cNvPr id="40" name="TextBox 39">
                  <a:extLst>
                    <a:ext uri="{FF2B5EF4-FFF2-40B4-BE49-F238E27FC236}">
                      <a16:creationId xmlns:a16="http://schemas.microsoft.com/office/drawing/2014/main" id="{35E4B4A1-CA71-4E76-AEBA-93F665118B3A}"/>
                    </a:ext>
                  </a:extLst>
                </p:cNvPr>
                <p:cNvSpPr txBox="1">
                  <a:spLocks noRot="1" noChangeAspect="1" noMove="1" noResize="1" noEditPoints="1" noAdjustHandles="1" noChangeArrowheads="1" noChangeShapeType="1" noTextEdit="1"/>
                </p:cNvSpPr>
                <p:nvPr/>
              </p:nvSpPr>
              <p:spPr>
                <a:xfrm>
                  <a:off x="4031465" y="3119132"/>
                  <a:ext cx="1048877" cy="390748"/>
                </a:xfrm>
                <a:prstGeom prst="rect">
                  <a:avLst/>
                </a:prstGeom>
                <a:blipFill>
                  <a:blip r:embed="rId6"/>
                  <a:stretch>
                    <a:fillRect b="-9375"/>
                  </a:stretch>
                </a:blipFill>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1B84BA10-DDB4-4620-BB7A-A3F499D8804C}"/>
                </a:ext>
              </a:extLst>
            </p:cNvPr>
            <p:cNvCxnSpPr>
              <a:stCxn id="12" idx="3"/>
            </p:cNvCxnSpPr>
            <p:nvPr/>
          </p:nvCxnSpPr>
          <p:spPr>
            <a:xfrm>
              <a:off x="2140193" y="2140882"/>
              <a:ext cx="138232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4030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D4C3-57B7-4489-B0EF-45B48923A6B2}"/>
              </a:ext>
            </a:extLst>
          </p:cNvPr>
          <p:cNvSpPr>
            <a:spLocks noGrp="1"/>
          </p:cNvSpPr>
          <p:nvPr>
            <p:ph type="title"/>
          </p:nvPr>
        </p:nvSpPr>
        <p:spPr>
          <a:xfrm>
            <a:off x="1243936" y="31880"/>
            <a:ext cx="10342797" cy="659610"/>
          </a:xfrm>
        </p:spPr>
        <p:txBody>
          <a:bodyPr>
            <a:normAutofit/>
          </a:bodyPr>
          <a:lstStyle/>
          <a:p>
            <a:pPr algn="ctr"/>
            <a:r>
              <a:rPr lang="en-US" sz="3600" dirty="0">
                <a:latin typeface="Times New Roman" panose="02020603050405020304" pitchFamily="18" charset="0"/>
                <a:cs typeface="Times New Roman" panose="02020603050405020304" pitchFamily="18" charset="0"/>
              </a:rPr>
              <a:t>Implementation of aerosol-phase sulfur chemistry </a:t>
            </a:r>
          </a:p>
        </p:txBody>
      </p:sp>
      <p:sp>
        <p:nvSpPr>
          <p:cNvPr id="4" name="TextBox 3">
            <a:extLst>
              <a:ext uri="{FF2B5EF4-FFF2-40B4-BE49-F238E27FC236}">
                <a16:creationId xmlns:a16="http://schemas.microsoft.com/office/drawing/2014/main" id="{52858A8A-F869-46BB-8018-32814326D59B}"/>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4</a:t>
            </a:r>
          </a:p>
        </p:txBody>
      </p:sp>
      <p:pic>
        <p:nvPicPr>
          <p:cNvPr id="5" name="Picture 4">
            <a:extLst>
              <a:ext uri="{FF2B5EF4-FFF2-40B4-BE49-F238E27FC236}">
                <a16:creationId xmlns:a16="http://schemas.microsoft.com/office/drawing/2014/main" id="{D058FCA8-6786-4A07-8349-C7DEE8A596E9}"/>
              </a:ext>
            </a:extLst>
          </p:cNvPr>
          <p:cNvPicPr>
            <a:picLocks noChangeAspect="1"/>
          </p:cNvPicPr>
          <p:nvPr/>
        </p:nvPicPr>
        <p:blipFill>
          <a:blip r:embed="rId3"/>
          <a:stretch>
            <a:fillRect/>
          </a:stretch>
        </p:blipFill>
        <p:spPr>
          <a:xfrm>
            <a:off x="152591" y="65637"/>
            <a:ext cx="1349637" cy="1334847"/>
          </a:xfrm>
          <a:prstGeom prst="rect">
            <a:avLst/>
          </a:prstGeom>
        </p:spPr>
      </p:pic>
      <p:sp>
        <p:nvSpPr>
          <p:cNvPr id="27" name="TextBox 26">
            <a:extLst>
              <a:ext uri="{FF2B5EF4-FFF2-40B4-BE49-F238E27FC236}">
                <a16:creationId xmlns:a16="http://schemas.microsoft.com/office/drawing/2014/main" id="{1A1CAAEA-C839-4313-96C9-5F4BE7AFBD8F}"/>
              </a:ext>
            </a:extLst>
          </p:cNvPr>
          <p:cNvSpPr txBox="1"/>
          <p:nvPr/>
        </p:nvSpPr>
        <p:spPr>
          <a:xfrm>
            <a:off x="1581686" y="985209"/>
            <a:ext cx="3737370" cy="369332"/>
          </a:xfrm>
          <a:prstGeom prst="rect">
            <a:avLst/>
          </a:prstGeom>
          <a:noFill/>
        </p:spPr>
        <p:txBody>
          <a:bodyPr wrap="none" rtlCol="0">
            <a:spAutoFit/>
          </a:bodyPr>
          <a:lstStyle/>
          <a:p>
            <a:r>
              <a:rPr lang="en-US" u="sng" dirty="0"/>
              <a:t>Heterogeneous Chemistry Framework</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B42E0EE-0A1C-4FB1-83E7-12B8968C0561}"/>
                  </a:ext>
                </a:extLst>
              </p:cNvPr>
              <p:cNvSpPr txBox="1"/>
              <p:nvPr/>
            </p:nvSpPr>
            <p:spPr>
              <a:xfrm>
                <a:off x="5906643" y="648743"/>
                <a:ext cx="6034653" cy="3437736"/>
              </a:xfrm>
              <a:prstGeom prst="rect">
                <a:avLst/>
              </a:prstGeom>
              <a:noFill/>
              <a:ln>
                <a:solidFill>
                  <a:srgbClr val="7030A0"/>
                </a:solidFill>
              </a:ln>
            </p:spPr>
            <p:txBody>
              <a:bodyPr wrap="square" rtlCol="0">
                <a:spAutoFit/>
              </a:bodyPr>
              <a:lstStyle/>
              <a:p>
                <a:pPr algn="ctr"/>
                <a:r>
                  <a:rPr lang="en-US" u="sng" dirty="0"/>
                  <a:t>Model Runs</a:t>
                </a:r>
              </a:p>
              <a:p>
                <a:pPr marL="285750" indent="-285750">
                  <a:buFont typeface="Arial" panose="020B0604020202020204" pitchFamily="34" charset="0"/>
                  <a:buChar char="•"/>
                </a:pPr>
                <a:r>
                  <a:rPr lang="en-US" dirty="0"/>
                  <a:t>Base:</a:t>
                </a:r>
              </a:p>
              <a:p>
                <a:pPr marL="742950" lvl="1" indent="-285750">
                  <a:buFont typeface="Arial" panose="020B0604020202020204" pitchFamily="34" charset="0"/>
                  <a:buChar char="•"/>
                </a:pPr>
                <a:r>
                  <a:rPr lang="en-US" dirty="0"/>
                  <a:t>CMAQ without heterogeneous sulfur chemistry</a:t>
                </a:r>
              </a:p>
              <a:p>
                <a:pPr marL="285750" indent="-285750">
                  <a:buFont typeface="Arial" panose="020B0604020202020204" pitchFamily="34" charset="0"/>
                  <a:buChar char="•"/>
                </a:pPr>
                <a:r>
                  <a:rPr lang="en-US" dirty="0"/>
                  <a:t>Base_Het:</a:t>
                </a:r>
              </a:p>
              <a:p>
                <a:pPr marL="742950" lvl="1" indent="-285750">
                  <a:buFont typeface="Arial" panose="020B0604020202020204" pitchFamily="34" charset="0"/>
                  <a:buChar char="•"/>
                </a:pPr>
                <a:r>
                  <a:rPr lang="en-US" dirty="0"/>
                  <a:t>Heterogeneous sulfur aerosol formation in aqueous aerosols using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𝑝𝑎𝑟𝑡𝑖𝑐𝑙𝑒</m:t>
                        </m:r>
                      </m:sub>
                    </m:sSub>
                  </m:oMath>
                </a14:m>
                <a:r>
                  <a:rPr lang="en-US" dirty="0"/>
                  <a:t>’s from CMAQ’s Cloud Chemistry Module (Sarwar et. al, 2013 and references therein)</a:t>
                </a:r>
              </a:p>
              <a:p>
                <a:pPr marL="285750" indent="-285750">
                  <a:buFont typeface="Arial" panose="020B0604020202020204" pitchFamily="34" charset="0"/>
                  <a:buChar char="•"/>
                </a:pPr>
                <a:r>
                  <a:rPr lang="en-US" dirty="0"/>
                  <a:t>TMI_sens:</a:t>
                </a:r>
              </a:p>
              <a:p>
                <a:pPr marL="742950" lvl="1" indent="-285750">
                  <a:buFont typeface="Arial" panose="020B0604020202020204" pitchFamily="34" charset="0"/>
                  <a:buChar char="•"/>
                </a:pPr>
                <a:r>
                  <a:rPr lang="en-US" dirty="0"/>
                  <a:t>Includes an alternative TMI-catalyzed O</a:t>
                </a:r>
                <a:r>
                  <a:rPr lang="en-US" baseline="-25000" dirty="0"/>
                  <a:t>2</a:t>
                </a:r>
                <a:r>
                  <a:rPr lang="en-US" dirty="0"/>
                  <a:t> oxidation pathway that is </a:t>
                </a:r>
                <a:r>
                  <a:rPr lang="en-US" b="1" dirty="0"/>
                  <a:t>temperature</a:t>
                </a:r>
                <a:r>
                  <a:rPr lang="en-US" dirty="0"/>
                  <a:t> and pH-dependent (Ibusuki and Takeuchi, 1987)</a:t>
                </a:r>
              </a:p>
            </p:txBody>
          </p:sp>
        </mc:Choice>
        <mc:Fallback>
          <p:sp>
            <p:nvSpPr>
              <p:cNvPr id="3" name="TextBox 2">
                <a:extLst>
                  <a:ext uri="{FF2B5EF4-FFF2-40B4-BE49-F238E27FC236}">
                    <a16:creationId xmlns:a16="http://schemas.microsoft.com/office/drawing/2014/main" id="{EB42E0EE-0A1C-4FB1-83E7-12B8968C0561}"/>
                  </a:ext>
                </a:extLst>
              </p:cNvPr>
              <p:cNvSpPr txBox="1">
                <a:spLocks noRot="1" noChangeAspect="1" noMove="1" noResize="1" noEditPoints="1" noAdjustHandles="1" noChangeArrowheads="1" noChangeShapeType="1" noTextEdit="1"/>
              </p:cNvSpPr>
              <p:nvPr/>
            </p:nvSpPr>
            <p:spPr>
              <a:xfrm>
                <a:off x="5906643" y="648743"/>
                <a:ext cx="6034653" cy="3437736"/>
              </a:xfrm>
              <a:prstGeom prst="rect">
                <a:avLst/>
              </a:prstGeom>
              <a:blipFill>
                <a:blip r:embed="rId4"/>
                <a:stretch>
                  <a:fillRect l="-605" t="-707" b="-1767"/>
                </a:stretch>
              </a:blipFill>
              <a:ln>
                <a:solidFill>
                  <a:srgbClr val="7030A0"/>
                </a:solidFill>
              </a:ln>
            </p:spPr>
            <p:txBody>
              <a:bodyPr/>
              <a:lstStyle/>
              <a:p>
                <a:r>
                  <a:rPr lang="en-US">
                    <a:noFill/>
                  </a:rPr>
                  <a:t> </a:t>
                </a:r>
              </a:p>
            </p:txBody>
          </p:sp>
        </mc:Fallback>
      </mc:AlternateContent>
      <p:grpSp>
        <p:nvGrpSpPr>
          <p:cNvPr id="44" name="Group 43">
            <a:extLst>
              <a:ext uri="{FF2B5EF4-FFF2-40B4-BE49-F238E27FC236}">
                <a16:creationId xmlns:a16="http://schemas.microsoft.com/office/drawing/2014/main" id="{B8718906-50BD-40D5-BFE8-FC7B56F3415E}"/>
              </a:ext>
            </a:extLst>
          </p:cNvPr>
          <p:cNvGrpSpPr/>
          <p:nvPr/>
        </p:nvGrpSpPr>
        <p:grpSpPr>
          <a:xfrm>
            <a:off x="1255112" y="1518864"/>
            <a:ext cx="4256949" cy="2656694"/>
            <a:chOff x="1367674" y="1627231"/>
            <a:chExt cx="4256949" cy="2656694"/>
          </a:xfrm>
        </p:grpSpPr>
        <p:sp>
          <p:nvSpPr>
            <p:cNvPr id="11" name="Oval 10">
              <a:extLst>
                <a:ext uri="{FF2B5EF4-FFF2-40B4-BE49-F238E27FC236}">
                  <a16:creationId xmlns:a16="http://schemas.microsoft.com/office/drawing/2014/main" id="{3C29BAA9-DD86-4C00-B2A7-1FD50D715C14}"/>
                </a:ext>
              </a:extLst>
            </p:cNvPr>
            <p:cNvSpPr/>
            <p:nvPr/>
          </p:nvSpPr>
          <p:spPr>
            <a:xfrm>
              <a:off x="2398087" y="1627231"/>
              <a:ext cx="3226536" cy="2656694"/>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779B731-82AB-4BCC-8CB2-46489778B453}"/>
                </a:ext>
              </a:extLst>
            </p:cNvPr>
            <p:cNvSpPr txBox="1"/>
            <p:nvPr/>
          </p:nvSpPr>
          <p:spPr>
            <a:xfrm>
              <a:off x="1367674" y="1956216"/>
              <a:ext cx="772519" cy="369332"/>
            </a:xfrm>
            <a:prstGeom prst="rect">
              <a:avLst/>
            </a:prstGeom>
            <a:noFill/>
          </p:spPr>
          <p:txBody>
            <a:bodyPr wrap="none" rtlCol="0">
              <a:spAutoFit/>
            </a:bodyPr>
            <a:lstStyle/>
            <a:p>
              <a:r>
                <a:rPr lang="en-US" dirty="0"/>
                <a:t>SO</a:t>
              </a:r>
              <a:r>
                <a:rPr lang="en-US" baseline="-25000" dirty="0"/>
                <a:t>2</a:t>
              </a:r>
              <a:r>
                <a:rPr lang="en-US" dirty="0"/>
                <a:t>(g)</a:t>
              </a:r>
            </a:p>
          </p:txBody>
        </p:sp>
        <p:sp>
          <p:nvSpPr>
            <p:cNvPr id="30" name="TextBox 29">
              <a:extLst>
                <a:ext uri="{FF2B5EF4-FFF2-40B4-BE49-F238E27FC236}">
                  <a16:creationId xmlns:a16="http://schemas.microsoft.com/office/drawing/2014/main" id="{861FAC4A-5E94-42EB-8908-FA66CB49AF2C}"/>
                </a:ext>
              </a:extLst>
            </p:cNvPr>
            <p:cNvSpPr txBox="1"/>
            <p:nvPr/>
          </p:nvSpPr>
          <p:spPr>
            <a:xfrm>
              <a:off x="3563956" y="1956216"/>
              <a:ext cx="894797" cy="369332"/>
            </a:xfrm>
            <a:prstGeom prst="rect">
              <a:avLst/>
            </a:prstGeom>
            <a:noFill/>
          </p:spPr>
          <p:txBody>
            <a:bodyPr wrap="none" rtlCol="0">
              <a:spAutoFit/>
            </a:bodyPr>
            <a:lstStyle/>
            <a:p>
              <a:r>
                <a:rPr lang="en-US" dirty="0"/>
                <a:t>SO</a:t>
              </a:r>
              <a:r>
                <a:rPr lang="en-US" baseline="-25000" dirty="0"/>
                <a:t>2</a:t>
              </a:r>
              <a:r>
                <a:rPr lang="en-US" dirty="0"/>
                <a:t>(aq)</a:t>
              </a:r>
            </a:p>
          </p:txBody>
        </p:sp>
        <p:cxnSp>
          <p:nvCxnSpPr>
            <p:cNvPr id="15" name="Straight Arrow Connector 14">
              <a:extLst>
                <a:ext uri="{FF2B5EF4-FFF2-40B4-BE49-F238E27FC236}">
                  <a16:creationId xmlns:a16="http://schemas.microsoft.com/office/drawing/2014/main" id="{0DB7BE50-3724-40FC-87E7-CCF4F5A1BA35}"/>
                </a:ext>
              </a:extLst>
            </p:cNvPr>
            <p:cNvCxnSpPr>
              <a:cxnSpLocks/>
              <a:endCxn id="36" idx="0"/>
            </p:cNvCxnSpPr>
            <p:nvPr/>
          </p:nvCxnSpPr>
          <p:spPr>
            <a:xfrm>
              <a:off x="4031465" y="3083867"/>
              <a:ext cx="1" cy="62116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16AD546-A6FC-471F-B590-FC8ED529F7BF}"/>
                </a:ext>
              </a:extLst>
            </p:cNvPr>
            <p:cNvSpPr txBox="1"/>
            <p:nvPr/>
          </p:nvSpPr>
          <p:spPr>
            <a:xfrm>
              <a:off x="2479533" y="2437536"/>
              <a:ext cx="3084907" cy="646331"/>
            </a:xfrm>
            <a:prstGeom prst="rect">
              <a:avLst/>
            </a:prstGeom>
            <a:noFill/>
          </p:spPr>
          <p:txBody>
            <a:bodyPr wrap="square" rtlCol="0">
              <a:spAutoFit/>
            </a:bodyPr>
            <a:lstStyle/>
            <a:p>
              <a:pPr algn="ctr"/>
              <a:r>
                <a:rPr lang="en-US" dirty="0"/>
                <a:t>Oxidants(aq)</a:t>
              </a:r>
            </a:p>
            <a:p>
              <a:pPr algn="ctr"/>
              <a:r>
                <a:rPr lang="en-US" dirty="0"/>
                <a:t> (</a:t>
              </a:r>
              <a:r>
                <a:rPr lang="en-US" sz="1600" dirty="0"/>
                <a:t>i.e. O</a:t>
              </a:r>
              <a:r>
                <a:rPr lang="en-US" sz="1600" baseline="-25000" dirty="0"/>
                <a:t>3</a:t>
              </a:r>
              <a:r>
                <a:rPr lang="en-US" sz="1600" dirty="0"/>
                <a:t>, H</a:t>
              </a:r>
              <a:r>
                <a:rPr lang="en-US" sz="1600" baseline="-25000" dirty="0"/>
                <a:t>2</a:t>
              </a:r>
              <a:r>
                <a:rPr lang="en-US" sz="1600" dirty="0"/>
                <a:t>O</a:t>
              </a:r>
              <a:r>
                <a:rPr lang="en-US" sz="1600" baseline="-25000" dirty="0"/>
                <a:t>2</a:t>
              </a:r>
              <a:r>
                <a:rPr lang="en-US" sz="1600" dirty="0"/>
                <a:t>, TMI-O</a:t>
              </a:r>
              <a:r>
                <a:rPr lang="en-US" sz="1600" baseline="-25000" dirty="0"/>
                <a:t>2</a:t>
              </a:r>
              <a:r>
                <a:rPr lang="en-US" sz="1600" dirty="0"/>
                <a:t>, NO</a:t>
              </a:r>
              <a:r>
                <a:rPr lang="en-US" sz="1600" baseline="-25000" dirty="0"/>
                <a:t>2</a:t>
              </a:r>
              <a:r>
                <a:rPr lang="en-US" sz="1600" dirty="0"/>
                <a:t>, HCHO</a:t>
              </a:r>
              <a:r>
                <a:rPr lang="en-US" dirty="0"/>
                <a:t>)</a:t>
              </a:r>
            </a:p>
          </p:txBody>
        </p:sp>
        <p:sp>
          <p:nvSpPr>
            <p:cNvPr id="36" name="TextBox 35">
              <a:extLst>
                <a:ext uri="{FF2B5EF4-FFF2-40B4-BE49-F238E27FC236}">
                  <a16:creationId xmlns:a16="http://schemas.microsoft.com/office/drawing/2014/main" id="{73F59DD0-0FA2-4B9E-9EC6-7F18DD65B493}"/>
                </a:ext>
              </a:extLst>
            </p:cNvPr>
            <p:cNvSpPr txBox="1"/>
            <p:nvPr/>
          </p:nvSpPr>
          <p:spPr>
            <a:xfrm>
              <a:off x="3280555" y="3705027"/>
              <a:ext cx="1501821" cy="369332"/>
            </a:xfrm>
            <a:prstGeom prst="rect">
              <a:avLst/>
            </a:prstGeom>
            <a:noFill/>
          </p:spPr>
          <p:txBody>
            <a:bodyPr wrap="none" rtlCol="0">
              <a:spAutoFit/>
            </a:bodyPr>
            <a:lstStyle/>
            <a:p>
              <a:r>
                <a:rPr lang="en-US" dirty="0"/>
                <a:t>Sulfur Aerosol</a:t>
              </a:r>
            </a:p>
          </p:txBody>
        </p:sp>
        <p:sp>
          <p:nvSpPr>
            <p:cNvPr id="37" name="TextBox 36">
              <a:extLst>
                <a:ext uri="{FF2B5EF4-FFF2-40B4-BE49-F238E27FC236}">
                  <a16:creationId xmlns:a16="http://schemas.microsoft.com/office/drawing/2014/main" id="{F0161569-63D9-4B13-AC14-3F2385421416}"/>
                </a:ext>
              </a:extLst>
            </p:cNvPr>
            <p:cNvSpPr txBox="1"/>
            <p:nvPr/>
          </p:nvSpPr>
          <p:spPr>
            <a:xfrm>
              <a:off x="3840595" y="2195076"/>
              <a:ext cx="300082" cy="369332"/>
            </a:xfrm>
            <a:prstGeom prst="rect">
              <a:avLst/>
            </a:prstGeom>
            <a:noFill/>
          </p:spPr>
          <p:txBody>
            <a:bodyPr wrap="none" rtlCol="0">
              <a:spAutoFit/>
            </a:bodyPr>
            <a:lstStyle/>
            <a:p>
              <a:r>
                <a:rPr lang="en-US" dirty="0"/>
                <a:t>+</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5E4B4A1-CA71-4E76-AEBA-93F665118B3A}"/>
                    </a:ext>
                  </a:extLst>
                </p:cNvPr>
                <p:cNvSpPr txBox="1"/>
                <p:nvPr/>
              </p:nvSpPr>
              <p:spPr>
                <a:xfrm>
                  <a:off x="4031465" y="3119132"/>
                  <a:ext cx="1048877"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𝑝𝑎𝑟𝑡𝑖𝑐𝑙𝑒</m:t>
                            </m:r>
                          </m:sub>
                        </m:sSub>
                      </m:oMath>
                    </m:oMathPara>
                  </a14:m>
                  <a:endParaRPr lang="en-US" dirty="0"/>
                </a:p>
              </p:txBody>
            </p:sp>
          </mc:Choice>
          <mc:Fallback xmlns="">
            <p:sp>
              <p:nvSpPr>
                <p:cNvPr id="40" name="TextBox 39">
                  <a:extLst>
                    <a:ext uri="{FF2B5EF4-FFF2-40B4-BE49-F238E27FC236}">
                      <a16:creationId xmlns:a16="http://schemas.microsoft.com/office/drawing/2014/main" id="{35E4B4A1-CA71-4E76-AEBA-93F665118B3A}"/>
                    </a:ext>
                  </a:extLst>
                </p:cNvPr>
                <p:cNvSpPr txBox="1">
                  <a:spLocks noRot="1" noChangeAspect="1" noMove="1" noResize="1" noEditPoints="1" noAdjustHandles="1" noChangeArrowheads="1" noChangeShapeType="1" noTextEdit="1"/>
                </p:cNvSpPr>
                <p:nvPr/>
              </p:nvSpPr>
              <p:spPr>
                <a:xfrm>
                  <a:off x="4031465" y="3119132"/>
                  <a:ext cx="1048877" cy="390748"/>
                </a:xfrm>
                <a:prstGeom prst="rect">
                  <a:avLst/>
                </a:prstGeom>
                <a:blipFill>
                  <a:blip r:embed="rId6"/>
                  <a:stretch>
                    <a:fillRect b="-9375"/>
                  </a:stretch>
                </a:blipFill>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1B84BA10-DDB4-4620-BB7A-A3F499D8804C}"/>
                </a:ext>
              </a:extLst>
            </p:cNvPr>
            <p:cNvCxnSpPr>
              <a:stCxn id="12" idx="3"/>
            </p:cNvCxnSpPr>
            <p:nvPr/>
          </p:nvCxnSpPr>
          <p:spPr>
            <a:xfrm>
              <a:off x="2140193" y="2140882"/>
              <a:ext cx="138232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789B4845-4541-470F-AE3E-5AD5C35BB91C}"/>
              </a:ext>
            </a:extLst>
          </p:cNvPr>
          <p:cNvSpPr txBox="1"/>
          <p:nvPr/>
        </p:nvSpPr>
        <p:spPr>
          <a:xfrm>
            <a:off x="414317" y="3393548"/>
            <a:ext cx="2184956" cy="646331"/>
          </a:xfrm>
          <a:prstGeom prst="rect">
            <a:avLst/>
          </a:prstGeom>
          <a:noFill/>
        </p:spPr>
        <p:txBody>
          <a:bodyPr wrap="square" rtlCol="0">
            <a:spAutoFit/>
          </a:bodyPr>
          <a:lstStyle/>
          <a:p>
            <a:r>
              <a:rPr lang="en-US" dirty="0"/>
              <a:t>Transition Metal Ion: Fe</a:t>
            </a:r>
            <a:r>
              <a:rPr lang="en-US" baseline="30000" dirty="0"/>
              <a:t>3+</a:t>
            </a:r>
            <a:r>
              <a:rPr lang="en-US" dirty="0"/>
              <a:t>/Mn</a:t>
            </a:r>
            <a:r>
              <a:rPr lang="en-US" baseline="30000" dirty="0"/>
              <a:t>2-</a:t>
            </a:r>
          </a:p>
        </p:txBody>
      </p:sp>
      <p:cxnSp>
        <p:nvCxnSpPr>
          <p:cNvPr id="16" name="Straight Arrow Connector 15">
            <a:extLst>
              <a:ext uri="{FF2B5EF4-FFF2-40B4-BE49-F238E27FC236}">
                <a16:creationId xmlns:a16="http://schemas.microsoft.com/office/drawing/2014/main" id="{F218F86D-FC9D-4801-B74C-BF89CFCFBD1B}"/>
              </a:ext>
            </a:extLst>
          </p:cNvPr>
          <p:cNvCxnSpPr>
            <a:cxnSpLocks/>
            <a:endCxn id="6" idx="0"/>
          </p:cNvCxnSpPr>
          <p:nvPr/>
        </p:nvCxnSpPr>
        <p:spPr>
          <a:xfrm flipH="1">
            <a:off x="1506795" y="2911356"/>
            <a:ext cx="2275479" cy="482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834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D4C3-57B7-4489-B0EF-45B48923A6B2}"/>
              </a:ext>
            </a:extLst>
          </p:cNvPr>
          <p:cNvSpPr>
            <a:spLocks noGrp="1"/>
          </p:cNvSpPr>
          <p:nvPr>
            <p:ph type="title"/>
          </p:nvPr>
        </p:nvSpPr>
        <p:spPr>
          <a:xfrm>
            <a:off x="1243936" y="31880"/>
            <a:ext cx="10342797" cy="659610"/>
          </a:xfrm>
        </p:spPr>
        <p:txBody>
          <a:bodyPr>
            <a:normAutofit/>
          </a:bodyPr>
          <a:lstStyle/>
          <a:p>
            <a:pPr algn="ctr"/>
            <a:r>
              <a:rPr lang="en-US" sz="3600" dirty="0">
                <a:latin typeface="Times New Roman" panose="02020603050405020304" pitchFamily="18" charset="0"/>
                <a:cs typeface="Times New Roman" panose="02020603050405020304" pitchFamily="18" charset="0"/>
              </a:rPr>
              <a:t>Implementation of aerosol-phase sulfur chemistry </a:t>
            </a:r>
          </a:p>
        </p:txBody>
      </p:sp>
      <p:sp>
        <p:nvSpPr>
          <p:cNvPr id="4" name="TextBox 3">
            <a:extLst>
              <a:ext uri="{FF2B5EF4-FFF2-40B4-BE49-F238E27FC236}">
                <a16:creationId xmlns:a16="http://schemas.microsoft.com/office/drawing/2014/main" id="{52858A8A-F869-46BB-8018-32814326D59B}"/>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4</a:t>
            </a:r>
          </a:p>
        </p:txBody>
      </p:sp>
      <p:pic>
        <p:nvPicPr>
          <p:cNvPr id="5" name="Picture 4">
            <a:extLst>
              <a:ext uri="{FF2B5EF4-FFF2-40B4-BE49-F238E27FC236}">
                <a16:creationId xmlns:a16="http://schemas.microsoft.com/office/drawing/2014/main" id="{D058FCA8-6786-4A07-8349-C7DEE8A596E9}"/>
              </a:ext>
            </a:extLst>
          </p:cNvPr>
          <p:cNvPicPr>
            <a:picLocks noChangeAspect="1"/>
          </p:cNvPicPr>
          <p:nvPr/>
        </p:nvPicPr>
        <p:blipFill>
          <a:blip r:embed="rId3"/>
          <a:stretch>
            <a:fillRect/>
          </a:stretch>
        </p:blipFill>
        <p:spPr>
          <a:xfrm>
            <a:off x="152591" y="65637"/>
            <a:ext cx="1349637" cy="1334847"/>
          </a:xfrm>
          <a:prstGeom prst="rect">
            <a:avLst/>
          </a:prstGeom>
        </p:spPr>
      </p:pic>
      <p:sp>
        <p:nvSpPr>
          <p:cNvPr id="27" name="TextBox 26">
            <a:extLst>
              <a:ext uri="{FF2B5EF4-FFF2-40B4-BE49-F238E27FC236}">
                <a16:creationId xmlns:a16="http://schemas.microsoft.com/office/drawing/2014/main" id="{1A1CAAEA-C839-4313-96C9-5F4BE7AFBD8F}"/>
              </a:ext>
            </a:extLst>
          </p:cNvPr>
          <p:cNvSpPr txBox="1"/>
          <p:nvPr/>
        </p:nvSpPr>
        <p:spPr>
          <a:xfrm>
            <a:off x="1581686" y="985209"/>
            <a:ext cx="3737370" cy="369332"/>
          </a:xfrm>
          <a:prstGeom prst="rect">
            <a:avLst/>
          </a:prstGeom>
          <a:noFill/>
        </p:spPr>
        <p:txBody>
          <a:bodyPr wrap="none" rtlCol="0">
            <a:spAutoFit/>
          </a:bodyPr>
          <a:lstStyle/>
          <a:p>
            <a:r>
              <a:rPr lang="en-US" u="sng" dirty="0"/>
              <a:t>Heterogeneous Chemistry Framework</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B42E0EE-0A1C-4FB1-83E7-12B8968C0561}"/>
                  </a:ext>
                </a:extLst>
              </p:cNvPr>
              <p:cNvSpPr txBox="1"/>
              <p:nvPr/>
            </p:nvSpPr>
            <p:spPr>
              <a:xfrm>
                <a:off x="5906643" y="648743"/>
                <a:ext cx="6034653" cy="4268733"/>
              </a:xfrm>
              <a:prstGeom prst="rect">
                <a:avLst/>
              </a:prstGeom>
              <a:noFill/>
              <a:ln>
                <a:solidFill>
                  <a:srgbClr val="7030A0"/>
                </a:solidFill>
              </a:ln>
            </p:spPr>
            <p:txBody>
              <a:bodyPr wrap="square" rtlCol="0">
                <a:spAutoFit/>
              </a:bodyPr>
              <a:lstStyle/>
              <a:p>
                <a:pPr algn="ctr"/>
                <a:r>
                  <a:rPr lang="en-US" u="sng" dirty="0"/>
                  <a:t>Model Runs</a:t>
                </a:r>
              </a:p>
              <a:p>
                <a:pPr marL="285750" indent="-285750">
                  <a:buFont typeface="Arial" panose="020B0604020202020204" pitchFamily="34" charset="0"/>
                  <a:buChar char="•"/>
                </a:pPr>
                <a:r>
                  <a:rPr lang="en-US" dirty="0"/>
                  <a:t>Base:</a:t>
                </a:r>
              </a:p>
              <a:p>
                <a:pPr marL="742950" lvl="1" indent="-285750">
                  <a:buFont typeface="Arial" panose="020B0604020202020204" pitchFamily="34" charset="0"/>
                  <a:buChar char="•"/>
                </a:pPr>
                <a:r>
                  <a:rPr lang="en-US" dirty="0"/>
                  <a:t>CMAQ without heterogeneous sulfur chemistry</a:t>
                </a:r>
              </a:p>
              <a:p>
                <a:pPr marL="285750" indent="-285750">
                  <a:buFont typeface="Arial" panose="020B0604020202020204" pitchFamily="34" charset="0"/>
                  <a:buChar char="•"/>
                </a:pPr>
                <a:r>
                  <a:rPr lang="en-US" dirty="0"/>
                  <a:t>Base_Het:</a:t>
                </a:r>
              </a:p>
              <a:p>
                <a:pPr marL="742950" lvl="1" indent="-285750">
                  <a:buFont typeface="Arial" panose="020B0604020202020204" pitchFamily="34" charset="0"/>
                  <a:buChar char="•"/>
                </a:pPr>
                <a:r>
                  <a:rPr lang="en-US" dirty="0"/>
                  <a:t>Heterogeneous sulfur aerosol formation in aqueous aerosols using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𝑝𝑎𝑟𝑡𝑖𝑐𝑙𝑒</m:t>
                        </m:r>
                      </m:sub>
                    </m:sSub>
                  </m:oMath>
                </a14:m>
                <a:r>
                  <a:rPr lang="en-US" dirty="0"/>
                  <a:t>’s from CMAQ’s Cloud Chemistry Module (Sarwar et. al, 2013 and references therein)</a:t>
                </a:r>
              </a:p>
              <a:p>
                <a:pPr marL="285750" indent="-285750">
                  <a:buFont typeface="Arial" panose="020B0604020202020204" pitchFamily="34" charset="0"/>
                  <a:buChar char="•"/>
                </a:pPr>
                <a:r>
                  <a:rPr lang="en-US" dirty="0"/>
                  <a:t>TMI_sens:</a:t>
                </a:r>
              </a:p>
              <a:p>
                <a:pPr marL="742950" lvl="1" indent="-285750">
                  <a:buFont typeface="Arial" panose="020B0604020202020204" pitchFamily="34" charset="0"/>
                  <a:buChar char="•"/>
                </a:pPr>
                <a:r>
                  <a:rPr lang="en-US" dirty="0"/>
                  <a:t>Includes an alternative TMI-catalyzed O</a:t>
                </a:r>
                <a:r>
                  <a:rPr lang="en-US" baseline="-25000" dirty="0"/>
                  <a:t>2</a:t>
                </a:r>
                <a:r>
                  <a:rPr lang="en-US" dirty="0"/>
                  <a:t> oxidation pathway that is </a:t>
                </a:r>
                <a:r>
                  <a:rPr lang="en-US" b="1" dirty="0"/>
                  <a:t>temperature</a:t>
                </a:r>
                <a:r>
                  <a:rPr lang="en-US" dirty="0"/>
                  <a:t> and pH-dependent (Ibusuki and Takeuchi, 1987)</a:t>
                </a:r>
              </a:p>
              <a:p>
                <a:pPr marL="285750" indent="-285750">
                  <a:buFont typeface="Arial" panose="020B0604020202020204" pitchFamily="34" charset="0"/>
                  <a:buChar char="•"/>
                </a:pPr>
                <a:r>
                  <a:rPr lang="en-US" dirty="0"/>
                  <a:t>TMI_NO2_sens:</a:t>
                </a:r>
              </a:p>
              <a:p>
                <a:pPr marL="742950" lvl="1" indent="-285750">
                  <a:buFont typeface="Arial" panose="020B0604020202020204" pitchFamily="34" charset="0"/>
                  <a:buChar char="•"/>
                </a:pPr>
                <a:r>
                  <a:rPr lang="en-US" dirty="0"/>
                  <a:t>Includes an ionic-strength dependent NO</a:t>
                </a:r>
                <a:r>
                  <a:rPr lang="en-US" baseline="-25000" dirty="0"/>
                  <a:t>2</a:t>
                </a:r>
                <a:r>
                  <a:rPr lang="en-US" dirty="0"/>
                  <a:t> oxidation pathway (Chen et al., 2019)</a:t>
                </a:r>
              </a:p>
            </p:txBody>
          </p:sp>
        </mc:Choice>
        <mc:Fallback xmlns="">
          <p:sp>
            <p:nvSpPr>
              <p:cNvPr id="3" name="TextBox 2">
                <a:extLst>
                  <a:ext uri="{FF2B5EF4-FFF2-40B4-BE49-F238E27FC236}">
                    <a16:creationId xmlns:a16="http://schemas.microsoft.com/office/drawing/2014/main" id="{EB42E0EE-0A1C-4FB1-83E7-12B8968C0561}"/>
                  </a:ext>
                </a:extLst>
              </p:cNvPr>
              <p:cNvSpPr txBox="1">
                <a:spLocks noRot="1" noChangeAspect="1" noMove="1" noResize="1" noEditPoints="1" noAdjustHandles="1" noChangeArrowheads="1" noChangeShapeType="1" noTextEdit="1"/>
              </p:cNvSpPr>
              <p:nvPr/>
            </p:nvSpPr>
            <p:spPr>
              <a:xfrm>
                <a:off x="5906643" y="648743"/>
                <a:ext cx="6034653" cy="4268733"/>
              </a:xfrm>
              <a:prstGeom prst="rect">
                <a:avLst/>
              </a:prstGeom>
              <a:blipFill>
                <a:blip r:embed="rId5"/>
                <a:stretch>
                  <a:fillRect l="-605" t="-569" b="-1138"/>
                </a:stretch>
              </a:blipFill>
              <a:ln>
                <a:solidFill>
                  <a:srgbClr val="7030A0"/>
                </a:solidFill>
              </a:ln>
            </p:spPr>
            <p:txBody>
              <a:bodyPr/>
              <a:lstStyle/>
              <a:p>
                <a:r>
                  <a:rPr lang="en-US">
                    <a:noFill/>
                  </a:rPr>
                  <a:t> </a:t>
                </a:r>
              </a:p>
            </p:txBody>
          </p:sp>
        </mc:Fallback>
      </mc:AlternateContent>
      <p:grpSp>
        <p:nvGrpSpPr>
          <p:cNvPr id="44" name="Group 43">
            <a:extLst>
              <a:ext uri="{FF2B5EF4-FFF2-40B4-BE49-F238E27FC236}">
                <a16:creationId xmlns:a16="http://schemas.microsoft.com/office/drawing/2014/main" id="{B8718906-50BD-40D5-BFE8-FC7B56F3415E}"/>
              </a:ext>
            </a:extLst>
          </p:cNvPr>
          <p:cNvGrpSpPr/>
          <p:nvPr/>
        </p:nvGrpSpPr>
        <p:grpSpPr>
          <a:xfrm>
            <a:off x="1255112" y="1518864"/>
            <a:ext cx="4256949" cy="2656694"/>
            <a:chOff x="1367674" y="1627231"/>
            <a:chExt cx="4256949" cy="2656694"/>
          </a:xfrm>
        </p:grpSpPr>
        <p:sp>
          <p:nvSpPr>
            <p:cNvPr id="11" name="Oval 10">
              <a:extLst>
                <a:ext uri="{FF2B5EF4-FFF2-40B4-BE49-F238E27FC236}">
                  <a16:creationId xmlns:a16="http://schemas.microsoft.com/office/drawing/2014/main" id="{3C29BAA9-DD86-4C00-B2A7-1FD50D715C14}"/>
                </a:ext>
              </a:extLst>
            </p:cNvPr>
            <p:cNvSpPr/>
            <p:nvPr/>
          </p:nvSpPr>
          <p:spPr>
            <a:xfrm>
              <a:off x="2398087" y="1627231"/>
              <a:ext cx="3226536" cy="2656694"/>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779B731-82AB-4BCC-8CB2-46489778B453}"/>
                </a:ext>
              </a:extLst>
            </p:cNvPr>
            <p:cNvSpPr txBox="1"/>
            <p:nvPr/>
          </p:nvSpPr>
          <p:spPr>
            <a:xfrm>
              <a:off x="1367674" y="1956216"/>
              <a:ext cx="772519" cy="369332"/>
            </a:xfrm>
            <a:prstGeom prst="rect">
              <a:avLst/>
            </a:prstGeom>
            <a:noFill/>
          </p:spPr>
          <p:txBody>
            <a:bodyPr wrap="none" rtlCol="0">
              <a:spAutoFit/>
            </a:bodyPr>
            <a:lstStyle/>
            <a:p>
              <a:r>
                <a:rPr lang="en-US" dirty="0"/>
                <a:t>SO</a:t>
              </a:r>
              <a:r>
                <a:rPr lang="en-US" baseline="-25000" dirty="0"/>
                <a:t>2</a:t>
              </a:r>
              <a:r>
                <a:rPr lang="en-US" dirty="0"/>
                <a:t>(g)</a:t>
              </a:r>
            </a:p>
          </p:txBody>
        </p:sp>
        <p:sp>
          <p:nvSpPr>
            <p:cNvPr id="30" name="TextBox 29">
              <a:extLst>
                <a:ext uri="{FF2B5EF4-FFF2-40B4-BE49-F238E27FC236}">
                  <a16:creationId xmlns:a16="http://schemas.microsoft.com/office/drawing/2014/main" id="{861FAC4A-5E94-42EB-8908-FA66CB49AF2C}"/>
                </a:ext>
              </a:extLst>
            </p:cNvPr>
            <p:cNvSpPr txBox="1"/>
            <p:nvPr/>
          </p:nvSpPr>
          <p:spPr>
            <a:xfrm>
              <a:off x="3563956" y="1956216"/>
              <a:ext cx="894797" cy="369332"/>
            </a:xfrm>
            <a:prstGeom prst="rect">
              <a:avLst/>
            </a:prstGeom>
            <a:noFill/>
          </p:spPr>
          <p:txBody>
            <a:bodyPr wrap="none" rtlCol="0">
              <a:spAutoFit/>
            </a:bodyPr>
            <a:lstStyle/>
            <a:p>
              <a:r>
                <a:rPr lang="en-US" dirty="0"/>
                <a:t>SO</a:t>
              </a:r>
              <a:r>
                <a:rPr lang="en-US" baseline="-25000" dirty="0"/>
                <a:t>2</a:t>
              </a:r>
              <a:r>
                <a:rPr lang="en-US" dirty="0"/>
                <a:t>(aq)</a:t>
              </a:r>
            </a:p>
          </p:txBody>
        </p:sp>
        <p:cxnSp>
          <p:nvCxnSpPr>
            <p:cNvPr id="15" name="Straight Arrow Connector 14">
              <a:extLst>
                <a:ext uri="{FF2B5EF4-FFF2-40B4-BE49-F238E27FC236}">
                  <a16:creationId xmlns:a16="http://schemas.microsoft.com/office/drawing/2014/main" id="{0DB7BE50-3724-40FC-87E7-CCF4F5A1BA35}"/>
                </a:ext>
              </a:extLst>
            </p:cNvPr>
            <p:cNvCxnSpPr>
              <a:cxnSpLocks/>
              <a:endCxn id="36" idx="0"/>
            </p:cNvCxnSpPr>
            <p:nvPr/>
          </p:nvCxnSpPr>
          <p:spPr>
            <a:xfrm>
              <a:off x="4031465" y="3083867"/>
              <a:ext cx="1" cy="62116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16AD546-A6FC-471F-B590-FC8ED529F7BF}"/>
                </a:ext>
              </a:extLst>
            </p:cNvPr>
            <p:cNvSpPr txBox="1"/>
            <p:nvPr/>
          </p:nvSpPr>
          <p:spPr>
            <a:xfrm>
              <a:off x="2479533" y="2437536"/>
              <a:ext cx="3084907" cy="646331"/>
            </a:xfrm>
            <a:prstGeom prst="rect">
              <a:avLst/>
            </a:prstGeom>
            <a:noFill/>
          </p:spPr>
          <p:txBody>
            <a:bodyPr wrap="square" rtlCol="0">
              <a:spAutoFit/>
            </a:bodyPr>
            <a:lstStyle/>
            <a:p>
              <a:pPr algn="ctr"/>
              <a:r>
                <a:rPr lang="en-US" dirty="0"/>
                <a:t>Oxidants(aq)</a:t>
              </a:r>
            </a:p>
            <a:p>
              <a:pPr algn="ctr"/>
              <a:r>
                <a:rPr lang="en-US" dirty="0"/>
                <a:t> (</a:t>
              </a:r>
              <a:r>
                <a:rPr lang="en-US" sz="1600" dirty="0"/>
                <a:t>i.e. O</a:t>
              </a:r>
              <a:r>
                <a:rPr lang="en-US" sz="1600" baseline="-25000" dirty="0"/>
                <a:t>3</a:t>
              </a:r>
              <a:r>
                <a:rPr lang="en-US" sz="1600" dirty="0"/>
                <a:t>, H</a:t>
              </a:r>
              <a:r>
                <a:rPr lang="en-US" sz="1600" baseline="-25000" dirty="0"/>
                <a:t>2</a:t>
              </a:r>
              <a:r>
                <a:rPr lang="en-US" sz="1600" dirty="0"/>
                <a:t>O</a:t>
              </a:r>
              <a:r>
                <a:rPr lang="en-US" sz="1600" baseline="-25000" dirty="0"/>
                <a:t>2</a:t>
              </a:r>
              <a:r>
                <a:rPr lang="en-US" sz="1600" dirty="0"/>
                <a:t>, TMI-O</a:t>
              </a:r>
              <a:r>
                <a:rPr lang="en-US" sz="1600" baseline="-25000" dirty="0"/>
                <a:t>2</a:t>
              </a:r>
              <a:r>
                <a:rPr lang="en-US" sz="1600" dirty="0"/>
                <a:t>, NO</a:t>
              </a:r>
              <a:r>
                <a:rPr lang="en-US" sz="1600" baseline="-25000" dirty="0"/>
                <a:t>2</a:t>
              </a:r>
              <a:r>
                <a:rPr lang="en-US" sz="1600" dirty="0"/>
                <a:t>, HCHO</a:t>
              </a:r>
              <a:r>
                <a:rPr lang="en-US" dirty="0"/>
                <a:t>)</a:t>
              </a:r>
            </a:p>
          </p:txBody>
        </p:sp>
        <p:sp>
          <p:nvSpPr>
            <p:cNvPr id="36" name="TextBox 35">
              <a:extLst>
                <a:ext uri="{FF2B5EF4-FFF2-40B4-BE49-F238E27FC236}">
                  <a16:creationId xmlns:a16="http://schemas.microsoft.com/office/drawing/2014/main" id="{73F59DD0-0FA2-4B9E-9EC6-7F18DD65B493}"/>
                </a:ext>
              </a:extLst>
            </p:cNvPr>
            <p:cNvSpPr txBox="1"/>
            <p:nvPr/>
          </p:nvSpPr>
          <p:spPr>
            <a:xfrm>
              <a:off x="3280555" y="3705027"/>
              <a:ext cx="1501821" cy="369332"/>
            </a:xfrm>
            <a:prstGeom prst="rect">
              <a:avLst/>
            </a:prstGeom>
            <a:noFill/>
          </p:spPr>
          <p:txBody>
            <a:bodyPr wrap="none" rtlCol="0">
              <a:spAutoFit/>
            </a:bodyPr>
            <a:lstStyle/>
            <a:p>
              <a:r>
                <a:rPr lang="en-US" dirty="0"/>
                <a:t>Sulfur Aerosol</a:t>
              </a:r>
            </a:p>
          </p:txBody>
        </p:sp>
        <p:sp>
          <p:nvSpPr>
            <p:cNvPr id="37" name="TextBox 36">
              <a:extLst>
                <a:ext uri="{FF2B5EF4-FFF2-40B4-BE49-F238E27FC236}">
                  <a16:creationId xmlns:a16="http://schemas.microsoft.com/office/drawing/2014/main" id="{F0161569-63D9-4B13-AC14-3F2385421416}"/>
                </a:ext>
              </a:extLst>
            </p:cNvPr>
            <p:cNvSpPr txBox="1"/>
            <p:nvPr/>
          </p:nvSpPr>
          <p:spPr>
            <a:xfrm>
              <a:off x="3840595" y="2195076"/>
              <a:ext cx="300082" cy="369332"/>
            </a:xfrm>
            <a:prstGeom prst="rect">
              <a:avLst/>
            </a:prstGeom>
            <a:noFill/>
          </p:spPr>
          <p:txBody>
            <a:bodyPr wrap="none" rtlCol="0">
              <a:spAutoFit/>
            </a:bodyPr>
            <a:lstStyle/>
            <a:p>
              <a:r>
                <a:rPr lang="en-US" dirty="0"/>
                <a:t>+</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5E4B4A1-CA71-4E76-AEBA-93F665118B3A}"/>
                    </a:ext>
                  </a:extLst>
                </p:cNvPr>
                <p:cNvSpPr txBox="1"/>
                <p:nvPr/>
              </p:nvSpPr>
              <p:spPr>
                <a:xfrm>
                  <a:off x="4031465" y="3119132"/>
                  <a:ext cx="1048877"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𝑝𝑎𝑟𝑡𝑖𝑐𝑙𝑒</m:t>
                            </m:r>
                          </m:sub>
                        </m:sSub>
                      </m:oMath>
                    </m:oMathPara>
                  </a14:m>
                  <a:endParaRPr lang="en-US" dirty="0"/>
                </a:p>
              </p:txBody>
            </p:sp>
          </mc:Choice>
          <mc:Fallback xmlns="">
            <p:sp>
              <p:nvSpPr>
                <p:cNvPr id="40" name="TextBox 39">
                  <a:extLst>
                    <a:ext uri="{FF2B5EF4-FFF2-40B4-BE49-F238E27FC236}">
                      <a16:creationId xmlns:a16="http://schemas.microsoft.com/office/drawing/2014/main" id="{35E4B4A1-CA71-4E76-AEBA-93F665118B3A}"/>
                    </a:ext>
                  </a:extLst>
                </p:cNvPr>
                <p:cNvSpPr txBox="1">
                  <a:spLocks noRot="1" noChangeAspect="1" noMove="1" noResize="1" noEditPoints="1" noAdjustHandles="1" noChangeArrowheads="1" noChangeShapeType="1" noTextEdit="1"/>
                </p:cNvSpPr>
                <p:nvPr/>
              </p:nvSpPr>
              <p:spPr>
                <a:xfrm>
                  <a:off x="4031465" y="3119132"/>
                  <a:ext cx="1048877" cy="390748"/>
                </a:xfrm>
                <a:prstGeom prst="rect">
                  <a:avLst/>
                </a:prstGeom>
                <a:blipFill>
                  <a:blip r:embed="rId6"/>
                  <a:stretch>
                    <a:fillRect b="-9375"/>
                  </a:stretch>
                </a:blipFill>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1B84BA10-DDB4-4620-BB7A-A3F499D8804C}"/>
                </a:ext>
              </a:extLst>
            </p:cNvPr>
            <p:cNvCxnSpPr>
              <a:stCxn id="12" idx="3"/>
            </p:cNvCxnSpPr>
            <p:nvPr/>
          </p:nvCxnSpPr>
          <p:spPr>
            <a:xfrm>
              <a:off x="2140193" y="2140882"/>
              <a:ext cx="138232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789B4845-4541-470F-AE3E-5AD5C35BB91C}"/>
              </a:ext>
            </a:extLst>
          </p:cNvPr>
          <p:cNvSpPr txBox="1"/>
          <p:nvPr/>
        </p:nvSpPr>
        <p:spPr>
          <a:xfrm>
            <a:off x="414317" y="3393548"/>
            <a:ext cx="2184956" cy="646331"/>
          </a:xfrm>
          <a:prstGeom prst="rect">
            <a:avLst/>
          </a:prstGeom>
          <a:noFill/>
        </p:spPr>
        <p:txBody>
          <a:bodyPr wrap="square" rtlCol="0">
            <a:spAutoFit/>
          </a:bodyPr>
          <a:lstStyle/>
          <a:p>
            <a:r>
              <a:rPr lang="en-US" dirty="0"/>
              <a:t>Transition Metal Ion: Fe</a:t>
            </a:r>
            <a:r>
              <a:rPr lang="en-US" baseline="30000" dirty="0"/>
              <a:t>3+</a:t>
            </a:r>
            <a:r>
              <a:rPr lang="en-US" dirty="0"/>
              <a:t>/Mn</a:t>
            </a:r>
            <a:r>
              <a:rPr lang="en-US" baseline="30000" dirty="0"/>
              <a:t>2-</a:t>
            </a:r>
          </a:p>
        </p:txBody>
      </p:sp>
      <p:cxnSp>
        <p:nvCxnSpPr>
          <p:cNvPr id="16" name="Straight Arrow Connector 15">
            <a:extLst>
              <a:ext uri="{FF2B5EF4-FFF2-40B4-BE49-F238E27FC236}">
                <a16:creationId xmlns:a16="http://schemas.microsoft.com/office/drawing/2014/main" id="{F218F86D-FC9D-4801-B74C-BF89CFCFBD1B}"/>
              </a:ext>
            </a:extLst>
          </p:cNvPr>
          <p:cNvCxnSpPr>
            <a:cxnSpLocks/>
            <a:endCxn id="6" idx="0"/>
          </p:cNvCxnSpPr>
          <p:nvPr/>
        </p:nvCxnSpPr>
        <p:spPr>
          <a:xfrm flipH="1">
            <a:off x="1506795" y="2911356"/>
            <a:ext cx="2275479" cy="482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66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D4C3-57B7-4489-B0EF-45B48923A6B2}"/>
              </a:ext>
            </a:extLst>
          </p:cNvPr>
          <p:cNvSpPr>
            <a:spLocks noGrp="1"/>
          </p:cNvSpPr>
          <p:nvPr>
            <p:ph type="title"/>
          </p:nvPr>
        </p:nvSpPr>
        <p:spPr>
          <a:xfrm>
            <a:off x="1243936" y="31880"/>
            <a:ext cx="10342797" cy="659610"/>
          </a:xfrm>
        </p:spPr>
        <p:txBody>
          <a:bodyPr>
            <a:normAutofit/>
          </a:bodyPr>
          <a:lstStyle/>
          <a:p>
            <a:pPr algn="ctr"/>
            <a:r>
              <a:rPr lang="en-US" sz="3600" dirty="0">
                <a:latin typeface="Times New Roman" panose="02020603050405020304" pitchFamily="18" charset="0"/>
                <a:cs typeface="Times New Roman" panose="02020603050405020304" pitchFamily="18" charset="0"/>
              </a:rPr>
              <a:t>Implementation of aerosol-phase sulfur chemistry </a:t>
            </a:r>
          </a:p>
        </p:txBody>
      </p:sp>
      <p:sp>
        <p:nvSpPr>
          <p:cNvPr id="4" name="TextBox 3">
            <a:extLst>
              <a:ext uri="{FF2B5EF4-FFF2-40B4-BE49-F238E27FC236}">
                <a16:creationId xmlns:a16="http://schemas.microsoft.com/office/drawing/2014/main" id="{52858A8A-F869-46BB-8018-32814326D59B}"/>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4</a:t>
            </a:r>
          </a:p>
        </p:txBody>
      </p:sp>
      <p:pic>
        <p:nvPicPr>
          <p:cNvPr id="5" name="Picture 4">
            <a:extLst>
              <a:ext uri="{FF2B5EF4-FFF2-40B4-BE49-F238E27FC236}">
                <a16:creationId xmlns:a16="http://schemas.microsoft.com/office/drawing/2014/main" id="{D058FCA8-6786-4A07-8349-C7DEE8A596E9}"/>
              </a:ext>
            </a:extLst>
          </p:cNvPr>
          <p:cNvPicPr>
            <a:picLocks noChangeAspect="1"/>
          </p:cNvPicPr>
          <p:nvPr/>
        </p:nvPicPr>
        <p:blipFill>
          <a:blip r:embed="rId3"/>
          <a:stretch>
            <a:fillRect/>
          </a:stretch>
        </p:blipFill>
        <p:spPr>
          <a:xfrm>
            <a:off x="152591" y="65637"/>
            <a:ext cx="1349637" cy="1334847"/>
          </a:xfrm>
          <a:prstGeom prst="rect">
            <a:avLst/>
          </a:prstGeom>
        </p:spPr>
      </p:pic>
      <p:sp>
        <p:nvSpPr>
          <p:cNvPr id="26" name="TextBox 25">
            <a:extLst>
              <a:ext uri="{FF2B5EF4-FFF2-40B4-BE49-F238E27FC236}">
                <a16:creationId xmlns:a16="http://schemas.microsoft.com/office/drawing/2014/main" id="{41AFC4A5-5A49-4A22-A489-E32747197E1B}"/>
              </a:ext>
            </a:extLst>
          </p:cNvPr>
          <p:cNvSpPr txBox="1"/>
          <p:nvPr/>
        </p:nvSpPr>
        <p:spPr>
          <a:xfrm>
            <a:off x="2000625" y="4473262"/>
            <a:ext cx="2919645" cy="369332"/>
          </a:xfrm>
          <a:prstGeom prst="rect">
            <a:avLst/>
          </a:prstGeom>
          <a:noFill/>
        </p:spPr>
        <p:txBody>
          <a:bodyPr wrap="none" rtlCol="0">
            <a:spAutoFit/>
          </a:bodyPr>
          <a:lstStyle/>
          <a:p>
            <a:r>
              <a:rPr lang="en-US" u="sng" dirty="0"/>
              <a:t>Cloud -&gt; Aerosol Implications</a:t>
            </a:r>
          </a:p>
        </p:txBody>
      </p:sp>
      <p:sp>
        <p:nvSpPr>
          <p:cNvPr id="27" name="TextBox 26">
            <a:extLst>
              <a:ext uri="{FF2B5EF4-FFF2-40B4-BE49-F238E27FC236}">
                <a16:creationId xmlns:a16="http://schemas.microsoft.com/office/drawing/2014/main" id="{1A1CAAEA-C839-4313-96C9-5F4BE7AFBD8F}"/>
              </a:ext>
            </a:extLst>
          </p:cNvPr>
          <p:cNvSpPr txBox="1"/>
          <p:nvPr/>
        </p:nvSpPr>
        <p:spPr>
          <a:xfrm>
            <a:off x="1581686" y="985209"/>
            <a:ext cx="3737370" cy="369332"/>
          </a:xfrm>
          <a:prstGeom prst="rect">
            <a:avLst/>
          </a:prstGeom>
          <a:noFill/>
        </p:spPr>
        <p:txBody>
          <a:bodyPr wrap="none" rtlCol="0">
            <a:spAutoFit/>
          </a:bodyPr>
          <a:lstStyle/>
          <a:p>
            <a:r>
              <a:rPr lang="en-US" u="sng" dirty="0"/>
              <a:t>Heterogeneous Chemistry Framework</a:t>
            </a:r>
          </a:p>
        </p:txBody>
      </p:sp>
      <p:grpSp>
        <p:nvGrpSpPr>
          <p:cNvPr id="43" name="Group 42">
            <a:extLst>
              <a:ext uri="{FF2B5EF4-FFF2-40B4-BE49-F238E27FC236}">
                <a16:creationId xmlns:a16="http://schemas.microsoft.com/office/drawing/2014/main" id="{C4DB97C5-ECF4-4FEE-8C3C-5141A656C0FA}"/>
              </a:ext>
            </a:extLst>
          </p:cNvPr>
          <p:cNvGrpSpPr/>
          <p:nvPr/>
        </p:nvGrpSpPr>
        <p:grpSpPr>
          <a:xfrm>
            <a:off x="2258859" y="4738918"/>
            <a:ext cx="2218631" cy="1897396"/>
            <a:chOff x="7122137" y="4474578"/>
            <a:chExt cx="2428450" cy="2515268"/>
          </a:xfrm>
        </p:grpSpPr>
        <p:grpSp>
          <p:nvGrpSpPr>
            <p:cNvPr id="25" name="Group 24">
              <a:extLst>
                <a:ext uri="{FF2B5EF4-FFF2-40B4-BE49-F238E27FC236}">
                  <a16:creationId xmlns:a16="http://schemas.microsoft.com/office/drawing/2014/main" id="{600853E6-1A0B-4D80-8CC1-D9867CBDA49A}"/>
                </a:ext>
              </a:extLst>
            </p:cNvPr>
            <p:cNvGrpSpPr/>
            <p:nvPr/>
          </p:nvGrpSpPr>
          <p:grpSpPr>
            <a:xfrm>
              <a:off x="7122137" y="4474578"/>
              <a:ext cx="2426304" cy="2515268"/>
              <a:chOff x="2660093" y="4189955"/>
              <a:chExt cx="2426304" cy="2515268"/>
            </a:xfrm>
          </p:grpSpPr>
          <p:pic>
            <p:nvPicPr>
              <p:cNvPr id="20" name="Picture 19">
                <a:extLst>
                  <a:ext uri="{FF2B5EF4-FFF2-40B4-BE49-F238E27FC236}">
                    <a16:creationId xmlns:a16="http://schemas.microsoft.com/office/drawing/2014/main" id="{F2C35952-093D-4E17-9C3F-846CC610AE5D}"/>
                  </a:ext>
                </a:extLst>
              </p:cNvPr>
              <p:cNvPicPr>
                <a:picLocks noChangeAspect="1"/>
              </p:cNvPicPr>
              <p:nvPr/>
            </p:nvPicPr>
            <p:blipFill>
              <a:blip r:embed="rId4"/>
              <a:stretch>
                <a:fillRect/>
              </a:stretch>
            </p:blipFill>
            <p:spPr>
              <a:xfrm>
                <a:off x="2709032" y="4189955"/>
                <a:ext cx="2377365" cy="1990999"/>
              </a:xfrm>
              <a:prstGeom prst="rect">
                <a:avLst/>
              </a:prstGeom>
            </p:spPr>
          </p:pic>
          <p:cxnSp>
            <p:nvCxnSpPr>
              <p:cNvPr id="21" name="Straight Arrow Connector 20">
                <a:extLst>
                  <a:ext uri="{FF2B5EF4-FFF2-40B4-BE49-F238E27FC236}">
                    <a16:creationId xmlns:a16="http://schemas.microsoft.com/office/drawing/2014/main" id="{FD021A14-70F6-414F-927A-9B3DD8149054}"/>
                  </a:ext>
                </a:extLst>
              </p:cNvPr>
              <p:cNvCxnSpPr>
                <a:cxnSpLocks/>
              </p:cNvCxnSpPr>
              <p:nvPr/>
            </p:nvCxnSpPr>
            <p:spPr>
              <a:xfrm>
                <a:off x="2660093" y="6393220"/>
                <a:ext cx="2426304"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FD79A33-485A-45C4-B5C6-9268B3066D28}"/>
                  </a:ext>
                </a:extLst>
              </p:cNvPr>
              <p:cNvSpPr txBox="1"/>
              <p:nvPr/>
            </p:nvSpPr>
            <p:spPr>
              <a:xfrm>
                <a:off x="3031358" y="6335891"/>
                <a:ext cx="1742721" cy="369332"/>
              </a:xfrm>
              <a:prstGeom prst="rect">
                <a:avLst/>
              </a:prstGeom>
              <a:noFill/>
            </p:spPr>
            <p:txBody>
              <a:bodyPr wrap="none" rtlCol="0">
                <a:spAutoFit/>
              </a:bodyPr>
              <a:lstStyle/>
              <a:p>
                <a:r>
                  <a:rPr lang="en-US" dirty="0"/>
                  <a:t>Ionic Strength (</a:t>
                </a:r>
                <a:r>
                  <a:rPr lang="en-US" i="1" dirty="0"/>
                  <a:t>I</a:t>
                </a:r>
                <a:r>
                  <a:rPr lang="en-US" dirty="0"/>
                  <a:t>)</a:t>
                </a:r>
              </a:p>
            </p:txBody>
          </p:sp>
        </p:grpSp>
        <p:sp>
          <p:nvSpPr>
            <p:cNvPr id="23" name="TextBox 22">
              <a:extLst>
                <a:ext uri="{FF2B5EF4-FFF2-40B4-BE49-F238E27FC236}">
                  <a16:creationId xmlns:a16="http://schemas.microsoft.com/office/drawing/2014/main" id="{8DB2E219-E646-499F-9FF8-61861B47AF52}"/>
                </a:ext>
              </a:extLst>
            </p:cNvPr>
            <p:cNvSpPr txBox="1"/>
            <p:nvPr/>
          </p:nvSpPr>
          <p:spPr>
            <a:xfrm flipH="1">
              <a:off x="8673447" y="6081055"/>
              <a:ext cx="877140" cy="489602"/>
            </a:xfrm>
            <a:prstGeom prst="rect">
              <a:avLst/>
            </a:prstGeom>
            <a:solidFill>
              <a:schemeClr val="bg1"/>
            </a:solidFill>
          </p:spPr>
          <p:txBody>
            <a:bodyPr wrap="square" rtlCol="0">
              <a:spAutoFit/>
            </a:bodyPr>
            <a:lstStyle/>
            <a:p>
              <a:pPr algn="ctr"/>
              <a:r>
                <a:rPr lang="en-US" dirty="0"/>
                <a:t>µg/m</a:t>
              </a:r>
              <a:r>
                <a:rPr lang="en-US" baseline="30000" dirty="0"/>
                <a:t>3</a:t>
              </a:r>
            </a:p>
          </p:txBody>
        </p:sp>
        <p:sp>
          <p:nvSpPr>
            <p:cNvPr id="24" name="TextBox 23">
              <a:extLst>
                <a:ext uri="{FF2B5EF4-FFF2-40B4-BE49-F238E27FC236}">
                  <a16:creationId xmlns:a16="http://schemas.microsoft.com/office/drawing/2014/main" id="{26EFD3E7-82DB-4084-BE69-0C6F0C5DE612}"/>
                </a:ext>
              </a:extLst>
            </p:cNvPr>
            <p:cNvSpPr txBox="1"/>
            <p:nvPr/>
          </p:nvSpPr>
          <p:spPr>
            <a:xfrm flipH="1">
              <a:off x="7440222" y="6109940"/>
              <a:ext cx="790861" cy="369332"/>
            </a:xfrm>
            <a:prstGeom prst="rect">
              <a:avLst/>
            </a:prstGeom>
            <a:solidFill>
              <a:schemeClr val="bg1"/>
            </a:solidFill>
          </p:spPr>
          <p:txBody>
            <a:bodyPr wrap="square" rtlCol="0">
              <a:spAutoFit/>
            </a:bodyPr>
            <a:lstStyle/>
            <a:p>
              <a:pPr algn="ctr"/>
              <a:r>
                <a:rPr lang="en-US" dirty="0"/>
                <a:t>g/m</a:t>
              </a:r>
              <a:r>
                <a:rPr lang="en-US" baseline="30000" dirty="0"/>
                <a:t>3</a:t>
              </a:r>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B42E0EE-0A1C-4FB1-83E7-12B8968C0561}"/>
                  </a:ext>
                </a:extLst>
              </p:cNvPr>
              <p:cNvSpPr txBox="1"/>
              <p:nvPr/>
            </p:nvSpPr>
            <p:spPr>
              <a:xfrm>
                <a:off x="5906643" y="648743"/>
                <a:ext cx="6034653" cy="4268733"/>
              </a:xfrm>
              <a:prstGeom prst="rect">
                <a:avLst/>
              </a:prstGeom>
              <a:noFill/>
              <a:ln>
                <a:solidFill>
                  <a:srgbClr val="7030A0"/>
                </a:solidFill>
              </a:ln>
            </p:spPr>
            <p:txBody>
              <a:bodyPr wrap="square" rtlCol="0">
                <a:spAutoFit/>
              </a:bodyPr>
              <a:lstStyle/>
              <a:p>
                <a:pPr algn="ctr"/>
                <a:r>
                  <a:rPr lang="en-US" u="sng" dirty="0"/>
                  <a:t>Model Runs</a:t>
                </a:r>
              </a:p>
              <a:p>
                <a:pPr marL="285750" indent="-285750">
                  <a:buFont typeface="Arial" panose="020B0604020202020204" pitchFamily="34" charset="0"/>
                  <a:buChar char="•"/>
                </a:pPr>
                <a:r>
                  <a:rPr lang="en-US" dirty="0"/>
                  <a:t>Base:</a:t>
                </a:r>
              </a:p>
              <a:p>
                <a:pPr marL="742950" lvl="1" indent="-285750">
                  <a:buFont typeface="Arial" panose="020B0604020202020204" pitchFamily="34" charset="0"/>
                  <a:buChar char="•"/>
                </a:pPr>
                <a:r>
                  <a:rPr lang="en-US" dirty="0"/>
                  <a:t>CMAQ without heterogeneous sulfur chemistry</a:t>
                </a:r>
              </a:p>
              <a:p>
                <a:pPr marL="285750" indent="-285750">
                  <a:buFont typeface="Arial" panose="020B0604020202020204" pitchFamily="34" charset="0"/>
                  <a:buChar char="•"/>
                </a:pPr>
                <a:r>
                  <a:rPr lang="en-US" dirty="0"/>
                  <a:t>Base_Het:</a:t>
                </a:r>
              </a:p>
              <a:p>
                <a:pPr marL="742950" lvl="1" indent="-285750">
                  <a:buFont typeface="Arial" panose="020B0604020202020204" pitchFamily="34" charset="0"/>
                  <a:buChar char="•"/>
                </a:pPr>
                <a:r>
                  <a:rPr lang="en-US" dirty="0"/>
                  <a:t>Heterogeneous sulfur aerosol formation in aqueous aerosols using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𝑝𝑎𝑟𝑡𝑖𝑐𝑙𝑒</m:t>
                        </m:r>
                      </m:sub>
                    </m:sSub>
                  </m:oMath>
                </a14:m>
                <a:r>
                  <a:rPr lang="en-US" dirty="0"/>
                  <a:t>’s from CMAQ’s Cloud Chemistry Module (Sarwar et. al, 2013 and references therein)</a:t>
                </a:r>
              </a:p>
              <a:p>
                <a:pPr marL="285750" indent="-285750">
                  <a:buFont typeface="Arial" panose="020B0604020202020204" pitchFamily="34" charset="0"/>
                  <a:buChar char="•"/>
                </a:pPr>
                <a:r>
                  <a:rPr lang="en-US" dirty="0"/>
                  <a:t>TMI_sens:</a:t>
                </a:r>
              </a:p>
              <a:p>
                <a:pPr marL="742950" lvl="1" indent="-285750">
                  <a:buFont typeface="Arial" panose="020B0604020202020204" pitchFamily="34" charset="0"/>
                  <a:buChar char="•"/>
                </a:pPr>
                <a:r>
                  <a:rPr lang="en-US" dirty="0"/>
                  <a:t>Includes an alternative TMI-catalyzed O</a:t>
                </a:r>
                <a:r>
                  <a:rPr lang="en-US" baseline="-25000" dirty="0"/>
                  <a:t>2</a:t>
                </a:r>
                <a:r>
                  <a:rPr lang="en-US" dirty="0"/>
                  <a:t> oxidation pathway that is </a:t>
                </a:r>
                <a:r>
                  <a:rPr lang="en-US" b="1" dirty="0"/>
                  <a:t>temperature</a:t>
                </a:r>
                <a:r>
                  <a:rPr lang="en-US" dirty="0"/>
                  <a:t> and pH-dependent (Ibusuki and Takeuchi, 1987)</a:t>
                </a:r>
              </a:p>
              <a:p>
                <a:pPr marL="285750" indent="-285750">
                  <a:buFont typeface="Arial" panose="020B0604020202020204" pitchFamily="34" charset="0"/>
                  <a:buChar char="•"/>
                </a:pPr>
                <a:r>
                  <a:rPr lang="en-US" dirty="0"/>
                  <a:t>TMI_NO2_sens:</a:t>
                </a:r>
              </a:p>
              <a:p>
                <a:pPr marL="742950" lvl="1" indent="-285750">
                  <a:buFont typeface="Arial" panose="020B0604020202020204" pitchFamily="34" charset="0"/>
                  <a:buChar char="•"/>
                </a:pPr>
                <a:r>
                  <a:rPr lang="en-US" dirty="0"/>
                  <a:t>Includes an ionic-strength dependent NO</a:t>
                </a:r>
                <a:r>
                  <a:rPr lang="en-US" baseline="-25000" dirty="0"/>
                  <a:t>2</a:t>
                </a:r>
                <a:r>
                  <a:rPr lang="en-US" dirty="0"/>
                  <a:t> oxidation pathway (Chen et al., 2019)</a:t>
                </a:r>
              </a:p>
            </p:txBody>
          </p:sp>
        </mc:Choice>
        <mc:Fallback xmlns="">
          <p:sp>
            <p:nvSpPr>
              <p:cNvPr id="3" name="TextBox 2">
                <a:extLst>
                  <a:ext uri="{FF2B5EF4-FFF2-40B4-BE49-F238E27FC236}">
                    <a16:creationId xmlns:a16="http://schemas.microsoft.com/office/drawing/2014/main" id="{EB42E0EE-0A1C-4FB1-83E7-12B8968C0561}"/>
                  </a:ext>
                </a:extLst>
              </p:cNvPr>
              <p:cNvSpPr txBox="1">
                <a:spLocks noRot="1" noChangeAspect="1" noMove="1" noResize="1" noEditPoints="1" noAdjustHandles="1" noChangeArrowheads="1" noChangeShapeType="1" noTextEdit="1"/>
              </p:cNvSpPr>
              <p:nvPr/>
            </p:nvSpPr>
            <p:spPr>
              <a:xfrm>
                <a:off x="5906643" y="648743"/>
                <a:ext cx="6034653" cy="4268733"/>
              </a:xfrm>
              <a:prstGeom prst="rect">
                <a:avLst/>
              </a:prstGeom>
              <a:blipFill>
                <a:blip r:embed="rId5"/>
                <a:stretch>
                  <a:fillRect l="-605" t="-569" b="-1138"/>
                </a:stretch>
              </a:blipFill>
              <a:ln>
                <a:solidFill>
                  <a:srgbClr val="7030A0"/>
                </a:solidFill>
              </a:ln>
            </p:spPr>
            <p:txBody>
              <a:bodyPr/>
              <a:lstStyle/>
              <a:p>
                <a:r>
                  <a:rPr lang="en-US">
                    <a:noFill/>
                  </a:rPr>
                  <a:t> </a:t>
                </a:r>
              </a:p>
            </p:txBody>
          </p:sp>
        </mc:Fallback>
      </mc:AlternateContent>
      <p:grpSp>
        <p:nvGrpSpPr>
          <p:cNvPr id="44" name="Group 43">
            <a:extLst>
              <a:ext uri="{FF2B5EF4-FFF2-40B4-BE49-F238E27FC236}">
                <a16:creationId xmlns:a16="http://schemas.microsoft.com/office/drawing/2014/main" id="{B8718906-50BD-40D5-BFE8-FC7B56F3415E}"/>
              </a:ext>
            </a:extLst>
          </p:cNvPr>
          <p:cNvGrpSpPr/>
          <p:nvPr/>
        </p:nvGrpSpPr>
        <p:grpSpPr>
          <a:xfrm>
            <a:off x="1255112" y="1518864"/>
            <a:ext cx="4256949" cy="2656694"/>
            <a:chOff x="1367674" y="1627231"/>
            <a:chExt cx="4256949" cy="2656694"/>
          </a:xfrm>
        </p:grpSpPr>
        <p:sp>
          <p:nvSpPr>
            <p:cNvPr id="11" name="Oval 10">
              <a:extLst>
                <a:ext uri="{FF2B5EF4-FFF2-40B4-BE49-F238E27FC236}">
                  <a16:creationId xmlns:a16="http://schemas.microsoft.com/office/drawing/2014/main" id="{3C29BAA9-DD86-4C00-B2A7-1FD50D715C14}"/>
                </a:ext>
              </a:extLst>
            </p:cNvPr>
            <p:cNvSpPr/>
            <p:nvPr/>
          </p:nvSpPr>
          <p:spPr>
            <a:xfrm>
              <a:off x="2398087" y="1627231"/>
              <a:ext cx="3226536" cy="2656694"/>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779B731-82AB-4BCC-8CB2-46489778B453}"/>
                </a:ext>
              </a:extLst>
            </p:cNvPr>
            <p:cNvSpPr txBox="1"/>
            <p:nvPr/>
          </p:nvSpPr>
          <p:spPr>
            <a:xfrm>
              <a:off x="1367674" y="1956216"/>
              <a:ext cx="772519" cy="369332"/>
            </a:xfrm>
            <a:prstGeom prst="rect">
              <a:avLst/>
            </a:prstGeom>
            <a:noFill/>
          </p:spPr>
          <p:txBody>
            <a:bodyPr wrap="none" rtlCol="0">
              <a:spAutoFit/>
            </a:bodyPr>
            <a:lstStyle/>
            <a:p>
              <a:r>
                <a:rPr lang="en-US" dirty="0"/>
                <a:t>SO</a:t>
              </a:r>
              <a:r>
                <a:rPr lang="en-US" baseline="-25000" dirty="0"/>
                <a:t>2</a:t>
              </a:r>
              <a:r>
                <a:rPr lang="en-US" dirty="0"/>
                <a:t>(g)</a:t>
              </a:r>
            </a:p>
          </p:txBody>
        </p:sp>
        <p:sp>
          <p:nvSpPr>
            <p:cNvPr id="30" name="TextBox 29">
              <a:extLst>
                <a:ext uri="{FF2B5EF4-FFF2-40B4-BE49-F238E27FC236}">
                  <a16:creationId xmlns:a16="http://schemas.microsoft.com/office/drawing/2014/main" id="{861FAC4A-5E94-42EB-8908-FA66CB49AF2C}"/>
                </a:ext>
              </a:extLst>
            </p:cNvPr>
            <p:cNvSpPr txBox="1"/>
            <p:nvPr/>
          </p:nvSpPr>
          <p:spPr>
            <a:xfrm>
              <a:off x="3563956" y="1956216"/>
              <a:ext cx="894797" cy="369332"/>
            </a:xfrm>
            <a:prstGeom prst="rect">
              <a:avLst/>
            </a:prstGeom>
            <a:noFill/>
          </p:spPr>
          <p:txBody>
            <a:bodyPr wrap="none" rtlCol="0">
              <a:spAutoFit/>
            </a:bodyPr>
            <a:lstStyle/>
            <a:p>
              <a:r>
                <a:rPr lang="en-US" dirty="0"/>
                <a:t>SO</a:t>
              </a:r>
              <a:r>
                <a:rPr lang="en-US" baseline="-25000" dirty="0"/>
                <a:t>2</a:t>
              </a:r>
              <a:r>
                <a:rPr lang="en-US" dirty="0"/>
                <a:t>(aq)</a:t>
              </a:r>
            </a:p>
          </p:txBody>
        </p:sp>
        <p:cxnSp>
          <p:nvCxnSpPr>
            <p:cNvPr id="15" name="Straight Arrow Connector 14">
              <a:extLst>
                <a:ext uri="{FF2B5EF4-FFF2-40B4-BE49-F238E27FC236}">
                  <a16:creationId xmlns:a16="http://schemas.microsoft.com/office/drawing/2014/main" id="{0DB7BE50-3724-40FC-87E7-CCF4F5A1BA35}"/>
                </a:ext>
              </a:extLst>
            </p:cNvPr>
            <p:cNvCxnSpPr>
              <a:cxnSpLocks/>
              <a:endCxn id="36" idx="0"/>
            </p:cNvCxnSpPr>
            <p:nvPr/>
          </p:nvCxnSpPr>
          <p:spPr>
            <a:xfrm>
              <a:off x="4031465" y="3083867"/>
              <a:ext cx="1" cy="62116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16AD546-A6FC-471F-B590-FC8ED529F7BF}"/>
                </a:ext>
              </a:extLst>
            </p:cNvPr>
            <p:cNvSpPr txBox="1"/>
            <p:nvPr/>
          </p:nvSpPr>
          <p:spPr>
            <a:xfrm>
              <a:off x="2479533" y="2437536"/>
              <a:ext cx="3084907" cy="646331"/>
            </a:xfrm>
            <a:prstGeom prst="rect">
              <a:avLst/>
            </a:prstGeom>
            <a:noFill/>
          </p:spPr>
          <p:txBody>
            <a:bodyPr wrap="square" rtlCol="0">
              <a:spAutoFit/>
            </a:bodyPr>
            <a:lstStyle/>
            <a:p>
              <a:pPr algn="ctr"/>
              <a:r>
                <a:rPr lang="en-US" dirty="0"/>
                <a:t>Oxidants(aq)</a:t>
              </a:r>
            </a:p>
            <a:p>
              <a:pPr algn="ctr"/>
              <a:r>
                <a:rPr lang="en-US" dirty="0"/>
                <a:t> (</a:t>
              </a:r>
              <a:r>
                <a:rPr lang="en-US" sz="1600" dirty="0"/>
                <a:t>i.e. O</a:t>
              </a:r>
              <a:r>
                <a:rPr lang="en-US" sz="1600" baseline="-25000" dirty="0"/>
                <a:t>3</a:t>
              </a:r>
              <a:r>
                <a:rPr lang="en-US" sz="1600" dirty="0"/>
                <a:t>, H</a:t>
              </a:r>
              <a:r>
                <a:rPr lang="en-US" sz="1600" baseline="-25000" dirty="0"/>
                <a:t>2</a:t>
              </a:r>
              <a:r>
                <a:rPr lang="en-US" sz="1600" dirty="0"/>
                <a:t>O</a:t>
              </a:r>
              <a:r>
                <a:rPr lang="en-US" sz="1600" baseline="-25000" dirty="0"/>
                <a:t>2</a:t>
              </a:r>
              <a:r>
                <a:rPr lang="en-US" sz="1600" dirty="0"/>
                <a:t>, TMI-O</a:t>
              </a:r>
              <a:r>
                <a:rPr lang="en-US" sz="1600" baseline="-25000" dirty="0"/>
                <a:t>2</a:t>
              </a:r>
              <a:r>
                <a:rPr lang="en-US" sz="1600" dirty="0"/>
                <a:t>, NO</a:t>
              </a:r>
              <a:r>
                <a:rPr lang="en-US" sz="1600" baseline="-25000" dirty="0"/>
                <a:t>2</a:t>
              </a:r>
              <a:r>
                <a:rPr lang="en-US" sz="1600" dirty="0"/>
                <a:t>, HCHO</a:t>
              </a:r>
              <a:r>
                <a:rPr lang="en-US" dirty="0"/>
                <a:t>)</a:t>
              </a:r>
            </a:p>
          </p:txBody>
        </p:sp>
        <p:sp>
          <p:nvSpPr>
            <p:cNvPr id="36" name="TextBox 35">
              <a:extLst>
                <a:ext uri="{FF2B5EF4-FFF2-40B4-BE49-F238E27FC236}">
                  <a16:creationId xmlns:a16="http://schemas.microsoft.com/office/drawing/2014/main" id="{73F59DD0-0FA2-4B9E-9EC6-7F18DD65B493}"/>
                </a:ext>
              </a:extLst>
            </p:cNvPr>
            <p:cNvSpPr txBox="1"/>
            <p:nvPr/>
          </p:nvSpPr>
          <p:spPr>
            <a:xfrm>
              <a:off x="3280555" y="3705027"/>
              <a:ext cx="1501821" cy="369332"/>
            </a:xfrm>
            <a:prstGeom prst="rect">
              <a:avLst/>
            </a:prstGeom>
            <a:noFill/>
          </p:spPr>
          <p:txBody>
            <a:bodyPr wrap="none" rtlCol="0">
              <a:spAutoFit/>
            </a:bodyPr>
            <a:lstStyle/>
            <a:p>
              <a:r>
                <a:rPr lang="en-US" dirty="0"/>
                <a:t>Sulfur Aerosol</a:t>
              </a:r>
            </a:p>
          </p:txBody>
        </p:sp>
        <p:sp>
          <p:nvSpPr>
            <p:cNvPr id="37" name="TextBox 36">
              <a:extLst>
                <a:ext uri="{FF2B5EF4-FFF2-40B4-BE49-F238E27FC236}">
                  <a16:creationId xmlns:a16="http://schemas.microsoft.com/office/drawing/2014/main" id="{F0161569-63D9-4B13-AC14-3F2385421416}"/>
                </a:ext>
              </a:extLst>
            </p:cNvPr>
            <p:cNvSpPr txBox="1"/>
            <p:nvPr/>
          </p:nvSpPr>
          <p:spPr>
            <a:xfrm>
              <a:off x="3840595" y="2195076"/>
              <a:ext cx="300082" cy="369332"/>
            </a:xfrm>
            <a:prstGeom prst="rect">
              <a:avLst/>
            </a:prstGeom>
            <a:noFill/>
          </p:spPr>
          <p:txBody>
            <a:bodyPr wrap="none" rtlCol="0">
              <a:spAutoFit/>
            </a:bodyPr>
            <a:lstStyle/>
            <a:p>
              <a:r>
                <a:rPr lang="en-US" dirty="0"/>
                <a:t>+</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5E4B4A1-CA71-4E76-AEBA-93F665118B3A}"/>
                    </a:ext>
                  </a:extLst>
                </p:cNvPr>
                <p:cNvSpPr txBox="1"/>
                <p:nvPr/>
              </p:nvSpPr>
              <p:spPr>
                <a:xfrm>
                  <a:off x="4031465" y="3119132"/>
                  <a:ext cx="1048877"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𝑝𝑎𝑟𝑡𝑖𝑐𝑙𝑒</m:t>
                            </m:r>
                          </m:sub>
                        </m:sSub>
                      </m:oMath>
                    </m:oMathPara>
                  </a14:m>
                  <a:endParaRPr lang="en-US" dirty="0"/>
                </a:p>
              </p:txBody>
            </p:sp>
          </mc:Choice>
          <mc:Fallback xmlns="">
            <p:sp>
              <p:nvSpPr>
                <p:cNvPr id="40" name="TextBox 39">
                  <a:extLst>
                    <a:ext uri="{FF2B5EF4-FFF2-40B4-BE49-F238E27FC236}">
                      <a16:creationId xmlns:a16="http://schemas.microsoft.com/office/drawing/2014/main" id="{35E4B4A1-CA71-4E76-AEBA-93F665118B3A}"/>
                    </a:ext>
                  </a:extLst>
                </p:cNvPr>
                <p:cNvSpPr txBox="1">
                  <a:spLocks noRot="1" noChangeAspect="1" noMove="1" noResize="1" noEditPoints="1" noAdjustHandles="1" noChangeArrowheads="1" noChangeShapeType="1" noTextEdit="1"/>
                </p:cNvSpPr>
                <p:nvPr/>
              </p:nvSpPr>
              <p:spPr>
                <a:xfrm>
                  <a:off x="4031465" y="3119132"/>
                  <a:ext cx="1048877" cy="390748"/>
                </a:xfrm>
                <a:prstGeom prst="rect">
                  <a:avLst/>
                </a:prstGeom>
                <a:blipFill>
                  <a:blip r:embed="rId6"/>
                  <a:stretch>
                    <a:fillRect b="-9375"/>
                  </a:stretch>
                </a:blipFill>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1B84BA10-DDB4-4620-BB7A-A3F499D8804C}"/>
                </a:ext>
              </a:extLst>
            </p:cNvPr>
            <p:cNvCxnSpPr>
              <a:stCxn id="12" idx="3"/>
            </p:cNvCxnSpPr>
            <p:nvPr/>
          </p:nvCxnSpPr>
          <p:spPr>
            <a:xfrm>
              <a:off x="2140193" y="2140882"/>
              <a:ext cx="138232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789B4845-4541-470F-AE3E-5AD5C35BB91C}"/>
              </a:ext>
            </a:extLst>
          </p:cNvPr>
          <p:cNvSpPr txBox="1"/>
          <p:nvPr/>
        </p:nvSpPr>
        <p:spPr>
          <a:xfrm>
            <a:off x="414317" y="3393548"/>
            <a:ext cx="2184956" cy="646331"/>
          </a:xfrm>
          <a:prstGeom prst="rect">
            <a:avLst/>
          </a:prstGeom>
          <a:noFill/>
        </p:spPr>
        <p:txBody>
          <a:bodyPr wrap="square" rtlCol="0">
            <a:spAutoFit/>
          </a:bodyPr>
          <a:lstStyle/>
          <a:p>
            <a:r>
              <a:rPr lang="en-US" dirty="0"/>
              <a:t>Transition Metal Ion: Fe</a:t>
            </a:r>
            <a:r>
              <a:rPr lang="en-US" baseline="30000" dirty="0"/>
              <a:t>3+</a:t>
            </a:r>
            <a:r>
              <a:rPr lang="en-US" dirty="0"/>
              <a:t>/Mn</a:t>
            </a:r>
            <a:r>
              <a:rPr lang="en-US" baseline="30000" dirty="0"/>
              <a:t>2-</a:t>
            </a:r>
          </a:p>
        </p:txBody>
      </p:sp>
      <p:cxnSp>
        <p:nvCxnSpPr>
          <p:cNvPr id="16" name="Straight Arrow Connector 15">
            <a:extLst>
              <a:ext uri="{FF2B5EF4-FFF2-40B4-BE49-F238E27FC236}">
                <a16:creationId xmlns:a16="http://schemas.microsoft.com/office/drawing/2014/main" id="{F218F86D-FC9D-4801-B74C-BF89CFCFBD1B}"/>
              </a:ext>
            </a:extLst>
          </p:cNvPr>
          <p:cNvCxnSpPr>
            <a:cxnSpLocks/>
            <a:endCxn id="6" idx="0"/>
          </p:cNvCxnSpPr>
          <p:nvPr/>
        </p:nvCxnSpPr>
        <p:spPr>
          <a:xfrm flipH="1">
            <a:off x="1506795" y="2911356"/>
            <a:ext cx="2275479" cy="482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540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D4C3-57B7-4489-B0EF-45B48923A6B2}"/>
              </a:ext>
            </a:extLst>
          </p:cNvPr>
          <p:cNvSpPr>
            <a:spLocks noGrp="1"/>
          </p:cNvSpPr>
          <p:nvPr>
            <p:ph type="title"/>
          </p:nvPr>
        </p:nvSpPr>
        <p:spPr>
          <a:xfrm>
            <a:off x="1243936" y="31880"/>
            <a:ext cx="10342797" cy="659610"/>
          </a:xfrm>
        </p:spPr>
        <p:txBody>
          <a:bodyPr>
            <a:normAutofit/>
          </a:bodyPr>
          <a:lstStyle/>
          <a:p>
            <a:pPr algn="ctr"/>
            <a:r>
              <a:rPr lang="en-US" sz="3600" dirty="0">
                <a:latin typeface="Times New Roman" panose="02020603050405020304" pitchFamily="18" charset="0"/>
                <a:cs typeface="Times New Roman" panose="02020603050405020304" pitchFamily="18" charset="0"/>
              </a:rPr>
              <a:t>Implementation of aerosol-phase sulfur chemistry </a:t>
            </a:r>
          </a:p>
        </p:txBody>
      </p:sp>
      <p:sp>
        <p:nvSpPr>
          <p:cNvPr id="4" name="TextBox 3">
            <a:extLst>
              <a:ext uri="{FF2B5EF4-FFF2-40B4-BE49-F238E27FC236}">
                <a16:creationId xmlns:a16="http://schemas.microsoft.com/office/drawing/2014/main" id="{52858A8A-F869-46BB-8018-32814326D59B}"/>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4</a:t>
            </a:r>
          </a:p>
        </p:txBody>
      </p:sp>
      <p:pic>
        <p:nvPicPr>
          <p:cNvPr id="5" name="Picture 4">
            <a:extLst>
              <a:ext uri="{FF2B5EF4-FFF2-40B4-BE49-F238E27FC236}">
                <a16:creationId xmlns:a16="http://schemas.microsoft.com/office/drawing/2014/main" id="{D058FCA8-6786-4A07-8349-C7DEE8A596E9}"/>
              </a:ext>
            </a:extLst>
          </p:cNvPr>
          <p:cNvPicPr>
            <a:picLocks noChangeAspect="1"/>
          </p:cNvPicPr>
          <p:nvPr/>
        </p:nvPicPr>
        <p:blipFill>
          <a:blip r:embed="rId3"/>
          <a:stretch>
            <a:fillRect/>
          </a:stretch>
        </p:blipFill>
        <p:spPr>
          <a:xfrm>
            <a:off x="152591" y="65637"/>
            <a:ext cx="1349637" cy="1334847"/>
          </a:xfrm>
          <a:prstGeom prst="rect">
            <a:avLst/>
          </a:prstGeom>
        </p:spPr>
      </p:pic>
      <p:sp>
        <p:nvSpPr>
          <p:cNvPr id="26" name="TextBox 25">
            <a:extLst>
              <a:ext uri="{FF2B5EF4-FFF2-40B4-BE49-F238E27FC236}">
                <a16:creationId xmlns:a16="http://schemas.microsoft.com/office/drawing/2014/main" id="{41AFC4A5-5A49-4A22-A489-E32747197E1B}"/>
              </a:ext>
            </a:extLst>
          </p:cNvPr>
          <p:cNvSpPr txBox="1"/>
          <p:nvPr/>
        </p:nvSpPr>
        <p:spPr>
          <a:xfrm>
            <a:off x="2000625" y="4473262"/>
            <a:ext cx="2919645" cy="369332"/>
          </a:xfrm>
          <a:prstGeom prst="rect">
            <a:avLst/>
          </a:prstGeom>
          <a:noFill/>
        </p:spPr>
        <p:txBody>
          <a:bodyPr wrap="none" rtlCol="0">
            <a:spAutoFit/>
          </a:bodyPr>
          <a:lstStyle/>
          <a:p>
            <a:r>
              <a:rPr lang="en-US" u="sng" dirty="0"/>
              <a:t>Cloud -&gt; Aerosol Implications</a:t>
            </a:r>
          </a:p>
        </p:txBody>
      </p:sp>
      <p:sp>
        <p:nvSpPr>
          <p:cNvPr id="27" name="TextBox 26">
            <a:extLst>
              <a:ext uri="{FF2B5EF4-FFF2-40B4-BE49-F238E27FC236}">
                <a16:creationId xmlns:a16="http://schemas.microsoft.com/office/drawing/2014/main" id="{1A1CAAEA-C839-4313-96C9-5F4BE7AFBD8F}"/>
              </a:ext>
            </a:extLst>
          </p:cNvPr>
          <p:cNvSpPr txBox="1"/>
          <p:nvPr/>
        </p:nvSpPr>
        <p:spPr>
          <a:xfrm>
            <a:off x="1581686" y="985209"/>
            <a:ext cx="3737370" cy="369332"/>
          </a:xfrm>
          <a:prstGeom prst="rect">
            <a:avLst/>
          </a:prstGeom>
          <a:noFill/>
        </p:spPr>
        <p:txBody>
          <a:bodyPr wrap="none" rtlCol="0">
            <a:spAutoFit/>
          </a:bodyPr>
          <a:lstStyle/>
          <a:p>
            <a:r>
              <a:rPr lang="en-US" u="sng" dirty="0"/>
              <a:t>Heterogeneous Chemistry Framework</a:t>
            </a:r>
          </a:p>
        </p:txBody>
      </p:sp>
      <p:sp>
        <p:nvSpPr>
          <p:cNvPr id="28" name="TextBox 27">
            <a:extLst>
              <a:ext uri="{FF2B5EF4-FFF2-40B4-BE49-F238E27FC236}">
                <a16:creationId xmlns:a16="http://schemas.microsoft.com/office/drawing/2014/main" id="{CBF6C9A5-D61D-4608-AAA8-C39D5B695976}"/>
              </a:ext>
            </a:extLst>
          </p:cNvPr>
          <p:cNvSpPr txBox="1"/>
          <p:nvPr/>
        </p:nvSpPr>
        <p:spPr>
          <a:xfrm>
            <a:off x="5977022" y="5375956"/>
            <a:ext cx="6043528" cy="923330"/>
          </a:xfrm>
          <a:prstGeom prst="rect">
            <a:avLst/>
          </a:prstGeom>
          <a:noFill/>
        </p:spPr>
        <p:txBody>
          <a:bodyPr wrap="square" rtlCol="0">
            <a:spAutoFit/>
          </a:bodyPr>
          <a:lstStyle/>
          <a:p>
            <a:r>
              <a:rPr lang="en-US" dirty="0">
                <a:solidFill>
                  <a:schemeClr val="accent1">
                    <a:lumMod val="75000"/>
                  </a:schemeClr>
                </a:solidFill>
              </a:rPr>
              <a:t>Additional cloud chemistry pathways were included in new model runs for oxidation by NO</a:t>
            </a:r>
            <a:r>
              <a:rPr lang="en-US" baseline="-25000" dirty="0">
                <a:solidFill>
                  <a:schemeClr val="accent1">
                    <a:lumMod val="75000"/>
                  </a:schemeClr>
                </a:solidFill>
              </a:rPr>
              <a:t>2</a:t>
            </a:r>
            <a:r>
              <a:rPr lang="en-US" dirty="0">
                <a:solidFill>
                  <a:schemeClr val="accent1">
                    <a:lumMod val="75000"/>
                  </a:schemeClr>
                </a:solidFill>
              </a:rPr>
              <a:t>, OH, HNO</a:t>
            </a:r>
            <a:r>
              <a:rPr lang="en-US" baseline="-25000" dirty="0">
                <a:solidFill>
                  <a:schemeClr val="accent1">
                    <a:lumMod val="75000"/>
                  </a:schemeClr>
                </a:solidFill>
              </a:rPr>
              <a:t>4</a:t>
            </a:r>
            <a:r>
              <a:rPr lang="en-US" dirty="0">
                <a:solidFill>
                  <a:schemeClr val="accent1">
                    <a:lumMod val="75000"/>
                  </a:schemeClr>
                </a:solidFill>
              </a:rPr>
              <a:t>, and NO</a:t>
            </a:r>
            <a:r>
              <a:rPr lang="en-US" baseline="-25000" dirty="0">
                <a:solidFill>
                  <a:schemeClr val="accent1">
                    <a:lumMod val="75000"/>
                  </a:schemeClr>
                </a:solidFill>
              </a:rPr>
              <a:t>3</a:t>
            </a:r>
            <a:r>
              <a:rPr lang="en-US" dirty="0">
                <a:solidFill>
                  <a:schemeClr val="accent1">
                    <a:lumMod val="75000"/>
                  </a:schemeClr>
                </a:solidFill>
              </a:rPr>
              <a:t> along with in-cloud production and loss of HMS.</a:t>
            </a:r>
          </a:p>
        </p:txBody>
      </p:sp>
      <p:grpSp>
        <p:nvGrpSpPr>
          <p:cNvPr id="43" name="Group 42">
            <a:extLst>
              <a:ext uri="{FF2B5EF4-FFF2-40B4-BE49-F238E27FC236}">
                <a16:creationId xmlns:a16="http://schemas.microsoft.com/office/drawing/2014/main" id="{C4DB97C5-ECF4-4FEE-8C3C-5141A656C0FA}"/>
              </a:ext>
            </a:extLst>
          </p:cNvPr>
          <p:cNvGrpSpPr/>
          <p:nvPr/>
        </p:nvGrpSpPr>
        <p:grpSpPr>
          <a:xfrm>
            <a:off x="2258859" y="4738918"/>
            <a:ext cx="2218631" cy="1897396"/>
            <a:chOff x="7122137" y="4474578"/>
            <a:chExt cx="2428450" cy="2515268"/>
          </a:xfrm>
        </p:grpSpPr>
        <p:grpSp>
          <p:nvGrpSpPr>
            <p:cNvPr id="25" name="Group 24">
              <a:extLst>
                <a:ext uri="{FF2B5EF4-FFF2-40B4-BE49-F238E27FC236}">
                  <a16:creationId xmlns:a16="http://schemas.microsoft.com/office/drawing/2014/main" id="{600853E6-1A0B-4D80-8CC1-D9867CBDA49A}"/>
                </a:ext>
              </a:extLst>
            </p:cNvPr>
            <p:cNvGrpSpPr/>
            <p:nvPr/>
          </p:nvGrpSpPr>
          <p:grpSpPr>
            <a:xfrm>
              <a:off x="7122137" y="4474578"/>
              <a:ext cx="2426304" cy="2515268"/>
              <a:chOff x="2660093" y="4189955"/>
              <a:chExt cx="2426304" cy="2515268"/>
            </a:xfrm>
          </p:grpSpPr>
          <p:pic>
            <p:nvPicPr>
              <p:cNvPr id="20" name="Picture 19">
                <a:extLst>
                  <a:ext uri="{FF2B5EF4-FFF2-40B4-BE49-F238E27FC236}">
                    <a16:creationId xmlns:a16="http://schemas.microsoft.com/office/drawing/2014/main" id="{F2C35952-093D-4E17-9C3F-846CC610AE5D}"/>
                  </a:ext>
                </a:extLst>
              </p:cNvPr>
              <p:cNvPicPr>
                <a:picLocks noChangeAspect="1"/>
              </p:cNvPicPr>
              <p:nvPr/>
            </p:nvPicPr>
            <p:blipFill>
              <a:blip r:embed="rId4"/>
              <a:stretch>
                <a:fillRect/>
              </a:stretch>
            </p:blipFill>
            <p:spPr>
              <a:xfrm>
                <a:off x="2709032" y="4189955"/>
                <a:ext cx="2377365" cy="1990999"/>
              </a:xfrm>
              <a:prstGeom prst="rect">
                <a:avLst/>
              </a:prstGeom>
            </p:spPr>
          </p:pic>
          <p:cxnSp>
            <p:nvCxnSpPr>
              <p:cNvPr id="21" name="Straight Arrow Connector 20">
                <a:extLst>
                  <a:ext uri="{FF2B5EF4-FFF2-40B4-BE49-F238E27FC236}">
                    <a16:creationId xmlns:a16="http://schemas.microsoft.com/office/drawing/2014/main" id="{FD021A14-70F6-414F-927A-9B3DD8149054}"/>
                  </a:ext>
                </a:extLst>
              </p:cNvPr>
              <p:cNvCxnSpPr>
                <a:cxnSpLocks/>
              </p:cNvCxnSpPr>
              <p:nvPr/>
            </p:nvCxnSpPr>
            <p:spPr>
              <a:xfrm>
                <a:off x="2660093" y="6401410"/>
                <a:ext cx="2426304"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FD79A33-485A-45C4-B5C6-9268B3066D28}"/>
                  </a:ext>
                </a:extLst>
              </p:cNvPr>
              <p:cNvSpPr txBox="1"/>
              <p:nvPr/>
            </p:nvSpPr>
            <p:spPr>
              <a:xfrm>
                <a:off x="3031358" y="6335891"/>
                <a:ext cx="1742721" cy="369332"/>
              </a:xfrm>
              <a:prstGeom prst="rect">
                <a:avLst/>
              </a:prstGeom>
              <a:noFill/>
            </p:spPr>
            <p:txBody>
              <a:bodyPr wrap="none" rtlCol="0">
                <a:spAutoFit/>
              </a:bodyPr>
              <a:lstStyle/>
              <a:p>
                <a:r>
                  <a:rPr lang="en-US" dirty="0"/>
                  <a:t>Ionic Strength (</a:t>
                </a:r>
                <a:r>
                  <a:rPr lang="en-US" i="1" dirty="0"/>
                  <a:t>I</a:t>
                </a:r>
                <a:r>
                  <a:rPr lang="en-US" dirty="0"/>
                  <a:t>)</a:t>
                </a:r>
              </a:p>
            </p:txBody>
          </p:sp>
        </p:grpSp>
        <p:sp>
          <p:nvSpPr>
            <p:cNvPr id="23" name="TextBox 22">
              <a:extLst>
                <a:ext uri="{FF2B5EF4-FFF2-40B4-BE49-F238E27FC236}">
                  <a16:creationId xmlns:a16="http://schemas.microsoft.com/office/drawing/2014/main" id="{8DB2E219-E646-499F-9FF8-61861B47AF52}"/>
                </a:ext>
              </a:extLst>
            </p:cNvPr>
            <p:cNvSpPr txBox="1"/>
            <p:nvPr/>
          </p:nvSpPr>
          <p:spPr>
            <a:xfrm flipH="1">
              <a:off x="8632871" y="6081055"/>
              <a:ext cx="917716" cy="489602"/>
            </a:xfrm>
            <a:prstGeom prst="rect">
              <a:avLst/>
            </a:prstGeom>
            <a:solidFill>
              <a:schemeClr val="bg1"/>
            </a:solidFill>
          </p:spPr>
          <p:txBody>
            <a:bodyPr wrap="square" rtlCol="0">
              <a:spAutoFit/>
            </a:bodyPr>
            <a:lstStyle/>
            <a:p>
              <a:pPr algn="ctr"/>
              <a:r>
                <a:rPr lang="en-US" dirty="0"/>
                <a:t>µg/m</a:t>
              </a:r>
              <a:r>
                <a:rPr lang="en-US" baseline="30000" dirty="0"/>
                <a:t>3</a:t>
              </a:r>
            </a:p>
          </p:txBody>
        </p:sp>
        <p:sp>
          <p:nvSpPr>
            <p:cNvPr id="24" name="TextBox 23">
              <a:extLst>
                <a:ext uri="{FF2B5EF4-FFF2-40B4-BE49-F238E27FC236}">
                  <a16:creationId xmlns:a16="http://schemas.microsoft.com/office/drawing/2014/main" id="{26EFD3E7-82DB-4084-BE69-0C6F0C5DE612}"/>
                </a:ext>
              </a:extLst>
            </p:cNvPr>
            <p:cNvSpPr txBox="1"/>
            <p:nvPr/>
          </p:nvSpPr>
          <p:spPr>
            <a:xfrm flipH="1">
              <a:off x="7440222" y="6109940"/>
              <a:ext cx="790861" cy="369332"/>
            </a:xfrm>
            <a:prstGeom prst="rect">
              <a:avLst/>
            </a:prstGeom>
            <a:solidFill>
              <a:schemeClr val="bg1"/>
            </a:solidFill>
          </p:spPr>
          <p:txBody>
            <a:bodyPr wrap="square" rtlCol="0">
              <a:spAutoFit/>
            </a:bodyPr>
            <a:lstStyle/>
            <a:p>
              <a:pPr algn="ctr"/>
              <a:r>
                <a:rPr lang="en-US" dirty="0"/>
                <a:t>g/m</a:t>
              </a:r>
              <a:r>
                <a:rPr lang="en-US" baseline="30000" dirty="0"/>
                <a:t>3</a:t>
              </a:r>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B42E0EE-0A1C-4FB1-83E7-12B8968C0561}"/>
                  </a:ext>
                </a:extLst>
              </p:cNvPr>
              <p:cNvSpPr txBox="1"/>
              <p:nvPr/>
            </p:nvSpPr>
            <p:spPr>
              <a:xfrm>
                <a:off x="5906643" y="648743"/>
                <a:ext cx="6034653" cy="4268733"/>
              </a:xfrm>
              <a:prstGeom prst="rect">
                <a:avLst/>
              </a:prstGeom>
              <a:noFill/>
              <a:ln>
                <a:solidFill>
                  <a:srgbClr val="7030A0"/>
                </a:solidFill>
              </a:ln>
            </p:spPr>
            <p:txBody>
              <a:bodyPr wrap="square" rtlCol="0">
                <a:spAutoFit/>
              </a:bodyPr>
              <a:lstStyle/>
              <a:p>
                <a:pPr algn="ctr"/>
                <a:r>
                  <a:rPr lang="en-US" u="sng" dirty="0"/>
                  <a:t>Model Runs</a:t>
                </a:r>
              </a:p>
              <a:p>
                <a:pPr marL="285750" indent="-285750">
                  <a:buFont typeface="Arial" panose="020B0604020202020204" pitchFamily="34" charset="0"/>
                  <a:buChar char="•"/>
                </a:pPr>
                <a:r>
                  <a:rPr lang="en-US" dirty="0"/>
                  <a:t>Base:</a:t>
                </a:r>
              </a:p>
              <a:p>
                <a:pPr marL="742950" lvl="1" indent="-285750">
                  <a:buFont typeface="Arial" panose="020B0604020202020204" pitchFamily="34" charset="0"/>
                  <a:buChar char="•"/>
                </a:pPr>
                <a:r>
                  <a:rPr lang="en-US" dirty="0"/>
                  <a:t>CMAQ without heterogeneous sulfur chemistry</a:t>
                </a:r>
              </a:p>
              <a:p>
                <a:pPr marL="285750" indent="-285750">
                  <a:buFont typeface="Arial" panose="020B0604020202020204" pitchFamily="34" charset="0"/>
                  <a:buChar char="•"/>
                </a:pPr>
                <a:r>
                  <a:rPr lang="en-US" dirty="0"/>
                  <a:t>Base_Het:</a:t>
                </a:r>
              </a:p>
              <a:p>
                <a:pPr marL="742950" lvl="1" indent="-285750">
                  <a:buFont typeface="Arial" panose="020B0604020202020204" pitchFamily="34" charset="0"/>
                  <a:buChar char="•"/>
                </a:pPr>
                <a:r>
                  <a:rPr lang="en-US" dirty="0"/>
                  <a:t>Heterogeneous sulfur aerosol formation in aqueous aerosols using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𝑝𝑎𝑟𝑡𝑖𝑐𝑙𝑒</m:t>
                        </m:r>
                      </m:sub>
                    </m:sSub>
                  </m:oMath>
                </a14:m>
                <a:r>
                  <a:rPr lang="en-US" dirty="0"/>
                  <a:t>’s from CMAQ’s Cloud Chemistry Module (Sarwar et. al, 2013 and references therein)</a:t>
                </a:r>
              </a:p>
              <a:p>
                <a:pPr marL="285750" indent="-285750">
                  <a:buFont typeface="Arial" panose="020B0604020202020204" pitchFamily="34" charset="0"/>
                  <a:buChar char="•"/>
                </a:pPr>
                <a:r>
                  <a:rPr lang="en-US" dirty="0"/>
                  <a:t>TMI_sens:</a:t>
                </a:r>
              </a:p>
              <a:p>
                <a:pPr marL="742950" lvl="1" indent="-285750">
                  <a:buFont typeface="Arial" panose="020B0604020202020204" pitchFamily="34" charset="0"/>
                  <a:buChar char="•"/>
                </a:pPr>
                <a:r>
                  <a:rPr lang="en-US" dirty="0"/>
                  <a:t>Includes an alternative TMI-catalyzed O</a:t>
                </a:r>
                <a:r>
                  <a:rPr lang="en-US" baseline="-25000" dirty="0"/>
                  <a:t>2</a:t>
                </a:r>
                <a:r>
                  <a:rPr lang="en-US" dirty="0"/>
                  <a:t> oxidation pathway that is </a:t>
                </a:r>
                <a:r>
                  <a:rPr lang="en-US" b="1" dirty="0"/>
                  <a:t>temperature</a:t>
                </a:r>
                <a:r>
                  <a:rPr lang="en-US" dirty="0"/>
                  <a:t> and pH-dependent (Ibusuki and Takeuchi, 1987)</a:t>
                </a:r>
              </a:p>
              <a:p>
                <a:pPr marL="285750" indent="-285750">
                  <a:buFont typeface="Arial" panose="020B0604020202020204" pitchFamily="34" charset="0"/>
                  <a:buChar char="•"/>
                </a:pPr>
                <a:r>
                  <a:rPr lang="en-US" dirty="0"/>
                  <a:t>TMI_NO2_sens:</a:t>
                </a:r>
              </a:p>
              <a:p>
                <a:pPr marL="742950" lvl="1" indent="-285750">
                  <a:buFont typeface="Arial" panose="020B0604020202020204" pitchFamily="34" charset="0"/>
                  <a:buChar char="•"/>
                </a:pPr>
                <a:r>
                  <a:rPr lang="en-US" dirty="0"/>
                  <a:t>Includes an ionic-strength dependent NO</a:t>
                </a:r>
                <a:r>
                  <a:rPr lang="en-US" baseline="-25000" dirty="0"/>
                  <a:t>2</a:t>
                </a:r>
                <a:r>
                  <a:rPr lang="en-US" dirty="0"/>
                  <a:t> oxidation pathway (Chen et al., 2019)</a:t>
                </a:r>
              </a:p>
            </p:txBody>
          </p:sp>
        </mc:Choice>
        <mc:Fallback xmlns="">
          <p:sp>
            <p:nvSpPr>
              <p:cNvPr id="3" name="TextBox 2">
                <a:extLst>
                  <a:ext uri="{FF2B5EF4-FFF2-40B4-BE49-F238E27FC236}">
                    <a16:creationId xmlns:a16="http://schemas.microsoft.com/office/drawing/2014/main" id="{EB42E0EE-0A1C-4FB1-83E7-12B8968C0561}"/>
                  </a:ext>
                </a:extLst>
              </p:cNvPr>
              <p:cNvSpPr txBox="1">
                <a:spLocks noRot="1" noChangeAspect="1" noMove="1" noResize="1" noEditPoints="1" noAdjustHandles="1" noChangeArrowheads="1" noChangeShapeType="1" noTextEdit="1"/>
              </p:cNvSpPr>
              <p:nvPr/>
            </p:nvSpPr>
            <p:spPr>
              <a:xfrm>
                <a:off x="5906643" y="648743"/>
                <a:ext cx="6034653" cy="4268733"/>
              </a:xfrm>
              <a:prstGeom prst="rect">
                <a:avLst/>
              </a:prstGeom>
              <a:blipFill>
                <a:blip r:embed="rId5"/>
                <a:stretch>
                  <a:fillRect l="-605" t="-569" b="-1138"/>
                </a:stretch>
              </a:blipFill>
              <a:ln>
                <a:solidFill>
                  <a:srgbClr val="7030A0"/>
                </a:solidFill>
              </a:ln>
            </p:spPr>
            <p:txBody>
              <a:bodyPr/>
              <a:lstStyle/>
              <a:p>
                <a:r>
                  <a:rPr lang="en-US">
                    <a:noFill/>
                  </a:rPr>
                  <a:t> </a:t>
                </a:r>
              </a:p>
            </p:txBody>
          </p:sp>
        </mc:Fallback>
      </mc:AlternateContent>
      <p:grpSp>
        <p:nvGrpSpPr>
          <p:cNvPr id="44" name="Group 43">
            <a:extLst>
              <a:ext uri="{FF2B5EF4-FFF2-40B4-BE49-F238E27FC236}">
                <a16:creationId xmlns:a16="http://schemas.microsoft.com/office/drawing/2014/main" id="{B8718906-50BD-40D5-BFE8-FC7B56F3415E}"/>
              </a:ext>
            </a:extLst>
          </p:cNvPr>
          <p:cNvGrpSpPr/>
          <p:nvPr/>
        </p:nvGrpSpPr>
        <p:grpSpPr>
          <a:xfrm>
            <a:off x="1255112" y="1518864"/>
            <a:ext cx="4256949" cy="2656694"/>
            <a:chOff x="1367674" y="1627231"/>
            <a:chExt cx="4256949" cy="2656694"/>
          </a:xfrm>
        </p:grpSpPr>
        <p:sp>
          <p:nvSpPr>
            <p:cNvPr id="11" name="Oval 10">
              <a:extLst>
                <a:ext uri="{FF2B5EF4-FFF2-40B4-BE49-F238E27FC236}">
                  <a16:creationId xmlns:a16="http://schemas.microsoft.com/office/drawing/2014/main" id="{3C29BAA9-DD86-4C00-B2A7-1FD50D715C14}"/>
                </a:ext>
              </a:extLst>
            </p:cNvPr>
            <p:cNvSpPr/>
            <p:nvPr/>
          </p:nvSpPr>
          <p:spPr>
            <a:xfrm>
              <a:off x="2398087" y="1627231"/>
              <a:ext cx="3226536" cy="2656694"/>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779B731-82AB-4BCC-8CB2-46489778B453}"/>
                </a:ext>
              </a:extLst>
            </p:cNvPr>
            <p:cNvSpPr txBox="1"/>
            <p:nvPr/>
          </p:nvSpPr>
          <p:spPr>
            <a:xfrm>
              <a:off x="1367674" y="1956216"/>
              <a:ext cx="772519" cy="369332"/>
            </a:xfrm>
            <a:prstGeom prst="rect">
              <a:avLst/>
            </a:prstGeom>
            <a:noFill/>
          </p:spPr>
          <p:txBody>
            <a:bodyPr wrap="none" rtlCol="0">
              <a:spAutoFit/>
            </a:bodyPr>
            <a:lstStyle/>
            <a:p>
              <a:r>
                <a:rPr lang="en-US" dirty="0"/>
                <a:t>SO</a:t>
              </a:r>
              <a:r>
                <a:rPr lang="en-US" baseline="-25000" dirty="0"/>
                <a:t>2</a:t>
              </a:r>
              <a:r>
                <a:rPr lang="en-US" dirty="0"/>
                <a:t>(g)</a:t>
              </a:r>
            </a:p>
          </p:txBody>
        </p:sp>
        <p:sp>
          <p:nvSpPr>
            <p:cNvPr id="30" name="TextBox 29">
              <a:extLst>
                <a:ext uri="{FF2B5EF4-FFF2-40B4-BE49-F238E27FC236}">
                  <a16:creationId xmlns:a16="http://schemas.microsoft.com/office/drawing/2014/main" id="{861FAC4A-5E94-42EB-8908-FA66CB49AF2C}"/>
                </a:ext>
              </a:extLst>
            </p:cNvPr>
            <p:cNvSpPr txBox="1"/>
            <p:nvPr/>
          </p:nvSpPr>
          <p:spPr>
            <a:xfrm>
              <a:off x="3563956" y="1956216"/>
              <a:ext cx="894797" cy="369332"/>
            </a:xfrm>
            <a:prstGeom prst="rect">
              <a:avLst/>
            </a:prstGeom>
            <a:noFill/>
          </p:spPr>
          <p:txBody>
            <a:bodyPr wrap="none" rtlCol="0">
              <a:spAutoFit/>
            </a:bodyPr>
            <a:lstStyle/>
            <a:p>
              <a:r>
                <a:rPr lang="en-US" dirty="0"/>
                <a:t>SO</a:t>
              </a:r>
              <a:r>
                <a:rPr lang="en-US" baseline="-25000" dirty="0"/>
                <a:t>2</a:t>
              </a:r>
              <a:r>
                <a:rPr lang="en-US" dirty="0"/>
                <a:t>(aq)</a:t>
              </a:r>
            </a:p>
          </p:txBody>
        </p:sp>
        <p:cxnSp>
          <p:nvCxnSpPr>
            <p:cNvPr id="15" name="Straight Arrow Connector 14">
              <a:extLst>
                <a:ext uri="{FF2B5EF4-FFF2-40B4-BE49-F238E27FC236}">
                  <a16:creationId xmlns:a16="http://schemas.microsoft.com/office/drawing/2014/main" id="{0DB7BE50-3724-40FC-87E7-CCF4F5A1BA35}"/>
                </a:ext>
              </a:extLst>
            </p:cNvPr>
            <p:cNvCxnSpPr>
              <a:cxnSpLocks/>
              <a:endCxn id="36" idx="0"/>
            </p:cNvCxnSpPr>
            <p:nvPr/>
          </p:nvCxnSpPr>
          <p:spPr>
            <a:xfrm>
              <a:off x="4031465" y="3083867"/>
              <a:ext cx="1" cy="62116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16AD546-A6FC-471F-B590-FC8ED529F7BF}"/>
                </a:ext>
              </a:extLst>
            </p:cNvPr>
            <p:cNvSpPr txBox="1"/>
            <p:nvPr/>
          </p:nvSpPr>
          <p:spPr>
            <a:xfrm>
              <a:off x="2479533" y="2437536"/>
              <a:ext cx="3084907" cy="646331"/>
            </a:xfrm>
            <a:prstGeom prst="rect">
              <a:avLst/>
            </a:prstGeom>
            <a:noFill/>
          </p:spPr>
          <p:txBody>
            <a:bodyPr wrap="square" rtlCol="0">
              <a:spAutoFit/>
            </a:bodyPr>
            <a:lstStyle/>
            <a:p>
              <a:pPr algn="ctr"/>
              <a:r>
                <a:rPr lang="en-US" dirty="0"/>
                <a:t>Oxidants(aq)</a:t>
              </a:r>
            </a:p>
            <a:p>
              <a:pPr algn="ctr"/>
              <a:r>
                <a:rPr lang="en-US" dirty="0"/>
                <a:t> (</a:t>
              </a:r>
              <a:r>
                <a:rPr lang="en-US" sz="1600" dirty="0"/>
                <a:t>i.e. O</a:t>
              </a:r>
              <a:r>
                <a:rPr lang="en-US" sz="1600" baseline="-25000" dirty="0"/>
                <a:t>3</a:t>
              </a:r>
              <a:r>
                <a:rPr lang="en-US" sz="1600" dirty="0"/>
                <a:t>, H</a:t>
              </a:r>
              <a:r>
                <a:rPr lang="en-US" sz="1600" baseline="-25000" dirty="0"/>
                <a:t>2</a:t>
              </a:r>
              <a:r>
                <a:rPr lang="en-US" sz="1600" dirty="0"/>
                <a:t>O</a:t>
              </a:r>
              <a:r>
                <a:rPr lang="en-US" sz="1600" baseline="-25000" dirty="0"/>
                <a:t>2</a:t>
              </a:r>
              <a:r>
                <a:rPr lang="en-US" sz="1600" dirty="0"/>
                <a:t>, TMI-O</a:t>
              </a:r>
              <a:r>
                <a:rPr lang="en-US" sz="1600" baseline="-25000" dirty="0"/>
                <a:t>2</a:t>
              </a:r>
              <a:r>
                <a:rPr lang="en-US" sz="1600" dirty="0"/>
                <a:t>, NO</a:t>
              </a:r>
              <a:r>
                <a:rPr lang="en-US" sz="1600" baseline="-25000" dirty="0"/>
                <a:t>2</a:t>
              </a:r>
              <a:r>
                <a:rPr lang="en-US" sz="1600" dirty="0"/>
                <a:t>, HCHO</a:t>
              </a:r>
              <a:r>
                <a:rPr lang="en-US" dirty="0"/>
                <a:t>)</a:t>
              </a:r>
            </a:p>
          </p:txBody>
        </p:sp>
        <p:sp>
          <p:nvSpPr>
            <p:cNvPr id="36" name="TextBox 35">
              <a:extLst>
                <a:ext uri="{FF2B5EF4-FFF2-40B4-BE49-F238E27FC236}">
                  <a16:creationId xmlns:a16="http://schemas.microsoft.com/office/drawing/2014/main" id="{73F59DD0-0FA2-4B9E-9EC6-7F18DD65B493}"/>
                </a:ext>
              </a:extLst>
            </p:cNvPr>
            <p:cNvSpPr txBox="1"/>
            <p:nvPr/>
          </p:nvSpPr>
          <p:spPr>
            <a:xfrm>
              <a:off x="3280555" y="3705027"/>
              <a:ext cx="1501821" cy="369332"/>
            </a:xfrm>
            <a:prstGeom prst="rect">
              <a:avLst/>
            </a:prstGeom>
            <a:noFill/>
          </p:spPr>
          <p:txBody>
            <a:bodyPr wrap="none" rtlCol="0">
              <a:spAutoFit/>
            </a:bodyPr>
            <a:lstStyle/>
            <a:p>
              <a:r>
                <a:rPr lang="en-US" dirty="0"/>
                <a:t>Sulfur Aerosol</a:t>
              </a:r>
            </a:p>
          </p:txBody>
        </p:sp>
        <p:sp>
          <p:nvSpPr>
            <p:cNvPr id="37" name="TextBox 36">
              <a:extLst>
                <a:ext uri="{FF2B5EF4-FFF2-40B4-BE49-F238E27FC236}">
                  <a16:creationId xmlns:a16="http://schemas.microsoft.com/office/drawing/2014/main" id="{F0161569-63D9-4B13-AC14-3F2385421416}"/>
                </a:ext>
              </a:extLst>
            </p:cNvPr>
            <p:cNvSpPr txBox="1"/>
            <p:nvPr/>
          </p:nvSpPr>
          <p:spPr>
            <a:xfrm>
              <a:off x="3840595" y="2195076"/>
              <a:ext cx="300082" cy="369332"/>
            </a:xfrm>
            <a:prstGeom prst="rect">
              <a:avLst/>
            </a:prstGeom>
            <a:noFill/>
          </p:spPr>
          <p:txBody>
            <a:bodyPr wrap="none" rtlCol="0">
              <a:spAutoFit/>
            </a:bodyPr>
            <a:lstStyle/>
            <a:p>
              <a:r>
                <a:rPr lang="en-US" dirty="0"/>
                <a:t>+</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5E4B4A1-CA71-4E76-AEBA-93F665118B3A}"/>
                    </a:ext>
                  </a:extLst>
                </p:cNvPr>
                <p:cNvSpPr txBox="1"/>
                <p:nvPr/>
              </p:nvSpPr>
              <p:spPr>
                <a:xfrm>
                  <a:off x="4031465" y="3119132"/>
                  <a:ext cx="1048877"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𝑝𝑎𝑟𝑡𝑖𝑐𝑙𝑒</m:t>
                            </m:r>
                          </m:sub>
                        </m:sSub>
                      </m:oMath>
                    </m:oMathPara>
                  </a14:m>
                  <a:endParaRPr lang="en-US" dirty="0"/>
                </a:p>
              </p:txBody>
            </p:sp>
          </mc:Choice>
          <mc:Fallback xmlns="">
            <p:sp>
              <p:nvSpPr>
                <p:cNvPr id="40" name="TextBox 39">
                  <a:extLst>
                    <a:ext uri="{FF2B5EF4-FFF2-40B4-BE49-F238E27FC236}">
                      <a16:creationId xmlns:a16="http://schemas.microsoft.com/office/drawing/2014/main" id="{35E4B4A1-CA71-4E76-AEBA-93F665118B3A}"/>
                    </a:ext>
                  </a:extLst>
                </p:cNvPr>
                <p:cNvSpPr txBox="1">
                  <a:spLocks noRot="1" noChangeAspect="1" noMove="1" noResize="1" noEditPoints="1" noAdjustHandles="1" noChangeArrowheads="1" noChangeShapeType="1" noTextEdit="1"/>
                </p:cNvSpPr>
                <p:nvPr/>
              </p:nvSpPr>
              <p:spPr>
                <a:xfrm>
                  <a:off x="4031465" y="3119132"/>
                  <a:ext cx="1048877" cy="390748"/>
                </a:xfrm>
                <a:prstGeom prst="rect">
                  <a:avLst/>
                </a:prstGeom>
                <a:blipFill>
                  <a:blip r:embed="rId6"/>
                  <a:stretch>
                    <a:fillRect b="-9375"/>
                  </a:stretch>
                </a:blipFill>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1B84BA10-DDB4-4620-BB7A-A3F499D8804C}"/>
                </a:ext>
              </a:extLst>
            </p:cNvPr>
            <p:cNvCxnSpPr>
              <a:stCxn id="12" idx="3"/>
            </p:cNvCxnSpPr>
            <p:nvPr/>
          </p:nvCxnSpPr>
          <p:spPr>
            <a:xfrm>
              <a:off x="2140193" y="2140882"/>
              <a:ext cx="138232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789B4845-4541-470F-AE3E-5AD5C35BB91C}"/>
              </a:ext>
            </a:extLst>
          </p:cNvPr>
          <p:cNvSpPr txBox="1"/>
          <p:nvPr/>
        </p:nvSpPr>
        <p:spPr>
          <a:xfrm>
            <a:off x="414317" y="3393548"/>
            <a:ext cx="2184956" cy="646331"/>
          </a:xfrm>
          <a:prstGeom prst="rect">
            <a:avLst/>
          </a:prstGeom>
          <a:noFill/>
        </p:spPr>
        <p:txBody>
          <a:bodyPr wrap="square" rtlCol="0">
            <a:spAutoFit/>
          </a:bodyPr>
          <a:lstStyle/>
          <a:p>
            <a:r>
              <a:rPr lang="en-US" dirty="0"/>
              <a:t>Transition Metal Ion: Fe</a:t>
            </a:r>
            <a:r>
              <a:rPr lang="en-US" baseline="30000" dirty="0"/>
              <a:t>3+</a:t>
            </a:r>
            <a:r>
              <a:rPr lang="en-US" dirty="0"/>
              <a:t>/Mn</a:t>
            </a:r>
            <a:r>
              <a:rPr lang="en-US" baseline="30000" dirty="0"/>
              <a:t>2-</a:t>
            </a:r>
          </a:p>
        </p:txBody>
      </p:sp>
      <p:cxnSp>
        <p:nvCxnSpPr>
          <p:cNvPr id="16" name="Straight Arrow Connector 15">
            <a:extLst>
              <a:ext uri="{FF2B5EF4-FFF2-40B4-BE49-F238E27FC236}">
                <a16:creationId xmlns:a16="http://schemas.microsoft.com/office/drawing/2014/main" id="{F218F86D-FC9D-4801-B74C-BF89CFCFBD1B}"/>
              </a:ext>
            </a:extLst>
          </p:cNvPr>
          <p:cNvCxnSpPr>
            <a:cxnSpLocks/>
            <a:endCxn id="6" idx="0"/>
          </p:cNvCxnSpPr>
          <p:nvPr/>
        </p:nvCxnSpPr>
        <p:spPr>
          <a:xfrm flipH="1">
            <a:off x="1506795" y="2911356"/>
            <a:ext cx="2275479" cy="482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654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1EB20-47F2-4ADD-8CC3-F43433007684}"/>
              </a:ext>
            </a:extLst>
          </p:cNvPr>
          <p:cNvSpPr>
            <a:spLocks noGrp="1"/>
          </p:cNvSpPr>
          <p:nvPr>
            <p:ph type="title"/>
          </p:nvPr>
        </p:nvSpPr>
        <p:spPr>
          <a:xfrm>
            <a:off x="2428102" y="303342"/>
            <a:ext cx="7335795" cy="598702"/>
          </a:xfrm>
        </p:spPr>
        <p:txBody>
          <a:bodyPr>
            <a:normAutofit/>
          </a:bodyPr>
          <a:lstStyle/>
          <a:p>
            <a:pPr algn="ctr"/>
            <a:r>
              <a:rPr lang="en-US" sz="3600" dirty="0">
                <a:latin typeface="Times New Roman" panose="02020603050405020304" pitchFamily="18" charset="0"/>
                <a:cs typeface="Times New Roman" panose="02020603050405020304" pitchFamily="18" charset="0"/>
              </a:rPr>
              <a:t>Modeling Domain and Episodes</a:t>
            </a:r>
          </a:p>
        </p:txBody>
      </p:sp>
      <p:sp>
        <p:nvSpPr>
          <p:cNvPr id="4" name="TextBox 3">
            <a:extLst>
              <a:ext uri="{FF2B5EF4-FFF2-40B4-BE49-F238E27FC236}">
                <a16:creationId xmlns:a16="http://schemas.microsoft.com/office/drawing/2014/main" id="{71FA5E7D-2D6A-4544-8813-4230A295F75F}"/>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5</a:t>
            </a:r>
          </a:p>
        </p:txBody>
      </p:sp>
      <p:pic>
        <p:nvPicPr>
          <p:cNvPr id="5" name="Picture 4">
            <a:extLst>
              <a:ext uri="{FF2B5EF4-FFF2-40B4-BE49-F238E27FC236}">
                <a16:creationId xmlns:a16="http://schemas.microsoft.com/office/drawing/2014/main" id="{9522F175-06A9-4696-96E7-36513D41602E}"/>
              </a:ext>
            </a:extLst>
          </p:cNvPr>
          <p:cNvPicPr>
            <a:picLocks noChangeAspect="1"/>
          </p:cNvPicPr>
          <p:nvPr/>
        </p:nvPicPr>
        <p:blipFill>
          <a:blip r:embed="rId3"/>
          <a:stretch>
            <a:fillRect/>
          </a:stretch>
        </p:blipFill>
        <p:spPr>
          <a:xfrm>
            <a:off x="152591" y="65637"/>
            <a:ext cx="1349637" cy="1334847"/>
          </a:xfrm>
          <a:prstGeom prst="rect">
            <a:avLst/>
          </a:prstGeom>
        </p:spPr>
      </p:pic>
      <p:graphicFrame>
        <p:nvGraphicFramePr>
          <p:cNvPr id="6" name="Table 82">
            <a:extLst>
              <a:ext uri="{FF2B5EF4-FFF2-40B4-BE49-F238E27FC236}">
                <a16:creationId xmlns:a16="http://schemas.microsoft.com/office/drawing/2014/main" id="{3FE01827-ACF9-496D-AC50-109D0C6C14A6}"/>
              </a:ext>
            </a:extLst>
          </p:cNvPr>
          <p:cNvGraphicFramePr>
            <a:graphicFrameLocks noGrp="1"/>
          </p:cNvGraphicFramePr>
          <p:nvPr>
            <p:extLst>
              <p:ext uri="{D42A27DB-BD31-4B8C-83A1-F6EECF244321}">
                <p14:modId xmlns:p14="http://schemas.microsoft.com/office/powerpoint/2010/main" val="2662228666"/>
              </p:ext>
            </p:extLst>
          </p:nvPr>
        </p:nvGraphicFramePr>
        <p:xfrm>
          <a:off x="1813584" y="1047472"/>
          <a:ext cx="4637106" cy="3151389"/>
        </p:xfrm>
        <a:graphic>
          <a:graphicData uri="http://schemas.openxmlformats.org/drawingml/2006/table">
            <a:tbl>
              <a:tblPr firstRow="1" bandRow="1">
                <a:tableStyleId>{5C22544A-7EE6-4342-B048-85BDC9FD1C3A}</a:tableStyleId>
              </a:tblPr>
              <a:tblGrid>
                <a:gridCol w="2318553">
                  <a:extLst>
                    <a:ext uri="{9D8B030D-6E8A-4147-A177-3AD203B41FA5}">
                      <a16:colId xmlns:a16="http://schemas.microsoft.com/office/drawing/2014/main" val="568896494"/>
                    </a:ext>
                  </a:extLst>
                </a:gridCol>
                <a:gridCol w="2318553">
                  <a:extLst>
                    <a:ext uri="{9D8B030D-6E8A-4147-A177-3AD203B41FA5}">
                      <a16:colId xmlns:a16="http://schemas.microsoft.com/office/drawing/2014/main" val="2116030326"/>
                    </a:ext>
                  </a:extLst>
                </a:gridCol>
              </a:tblGrid>
              <a:tr h="647662">
                <a:tc gridSpan="2">
                  <a:txBody>
                    <a:bodyPr/>
                    <a:lstStyle/>
                    <a:p>
                      <a:pPr algn="ctr"/>
                      <a:r>
                        <a:rPr lang="en-US" sz="1800" i="1" dirty="0">
                          <a:solidFill>
                            <a:schemeClr val="tx1"/>
                          </a:solidFill>
                        </a:rPr>
                        <a:t>AK Domain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3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0083930"/>
                  </a:ext>
                </a:extLst>
              </a:tr>
              <a:tr h="647662">
                <a:tc>
                  <a:txBody>
                    <a:bodyPr/>
                    <a:lstStyle/>
                    <a:p>
                      <a:pPr algn="ctr"/>
                      <a:r>
                        <a:rPr lang="en-US" sz="1800" dirty="0">
                          <a:solidFill>
                            <a:schemeClr val="tx1"/>
                          </a:solidFill>
                        </a:rPr>
                        <a:t>Ep 1: Jan 25 – Feb 10, 2008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Ep 2: Nov 4-17, 2008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3949407"/>
                  </a:ext>
                </a:extLst>
              </a:tr>
              <a:tr h="1097287">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5115617"/>
                  </a:ext>
                </a:extLst>
              </a:tr>
              <a:tr h="758778">
                <a:tc gridSpan="2">
                  <a:txBody>
                    <a:bodyPr/>
                    <a:lstStyle/>
                    <a:p>
                      <a:pPr algn="ctr"/>
                      <a:r>
                        <a:rPr lang="en-US" sz="1800" u="sng" dirty="0"/>
                        <a:t>Spatial Domain</a:t>
                      </a:r>
                      <a:r>
                        <a:rPr lang="en-US" sz="1800" dirty="0"/>
                        <a:t>: 199x199 domain with 1.33 km cell resolution, lowest layer ~4m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8255464"/>
                  </a:ext>
                </a:extLst>
              </a:tr>
            </a:tbl>
          </a:graphicData>
        </a:graphic>
      </p:graphicFrame>
      <p:graphicFrame>
        <p:nvGraphicFramePr>
          <p:cNvPr id="7" name="Table 82">
            <a:extLst>
              <a:ext uri="{FF2B5EF4-FFF2-40B4-BE49-F238E27FC236}">
                <a16:creationId xmlns:a16="http://schemas.microsoft.com/office/drawing/2014/main" id="{E342DADC-920E-46D2-B1D1-3803B61464D0}"/>
              </a:ext>
            </a:extLst>
          </p:cNvPr>
          <p:cNvGraphicFramePr>
            <a:graphicFrameLocks noGrp="1"/>
          </p:cNvGraphicFramePr>
          <p:nvPr>
            <p:extLst>
              <p:ext uri="{D42A27DB-BD31-4B8C-83A1-F6EECF244321}">
                <p14:modId xmlns:p14="http://schemas.microsoft.com/office/powerpoint/2010/main" val="2118653168"/>
              </p:ext>
            </p:extLst>
          </p:nvPr>
        </p:nvGraphicFramePr>
        <p:xfrm>
          <a:off x="1813584" y="4198861"/>
          <a:ext cx="4637106" cy="2054102"/>
        </p:xfrm>
        <a:graphic>
          <a:graphicData uri="http://schemas.openxmlformats.org/drawingml/2006/table">
            <a:tbl>
              <a:tblPr firstRow="1" bandRow="1">
                <a:tableStyleId>{5C22544A-7EE6-4342-B048-85BDC9FD1C3A}</a:tableStyleId>
              </a:tblPr>
              <a:tblGrid>
                <a:gridCol w="4637106">
                  <a:extLst>
                    <a:ext uri="{9D8B030D-6E8A-4147-A177-3AD203B41FA5}">
                      <a16:colId xmlns:a16="http://schemas.microsoft.com/office/drawing/2014/main" val="568896494"/>
                    </a:ext>
                  </a:extLst>
                </a:gridCol>
              </a:tblGrid>
              <a:tr h="647662">
                <a:tc>
                  <a:txBody>
                    <a:bodyPr/>
                    <a:lstStyle/>
                    <a:p>
                      <a:pPr algn="ctr"/>
                      <a:r>
                        <a:rPr lang="en-US" sz="1800" i="1" dirty="0">
                          <a:solidFill>
                            <a:schemeClr val="tx1"/>
                          </a:solidFill>
                        </a:rPr>
                        <a:t>N. Hemi Domain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0083930"/>
                  </a:ext>
                </a:extLst>
              </a:tr>
              <a:tr h="647662">
                <a:tc>
                  <a:txBody>
                    <a:bodyPr/>
                    <a:lstStyle/>
                    <a:p>
                      <a:pPr algn="ctr"/>
                      <a:r>
                        <a:rPr lang="en-US" sz="1800" dirty="0">
                          <a:solidFill>
                            <a:schemeClr val="tx1"/>
                          </a:solidFill>
                        </a:rPr>
                        <a:t>Dec 2015 – Feb 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3949407"/>
                  </a:ext>
                </a:extLst>
              </a:tr>
              <a:tr h="758778">
                <a:tc>
                  <a:txBody>
                    <a:bodyPr/>
                    <a:lstStyle/>
                    <a:p>
                      <a:pPr algn="ctr"/>
                      <a:r>
                        <a:rPr lang="en-US" sz="1800" u="sng" dirty="0"/>
                        <a:t>Spatial Domain</a:t>
                      </a:r>
                      <a:r>
                        <a:rPr lang="en-US" sz="1800" dirty="0"/>
                        <a:t>: N. Hemisphere, 108 km cell resolution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8255464"/>
                  </a:ext>
                </a:extLst>
              </a:tr>
            </a:tbl>
          </a:graphicData>
        </a:graphic>
      </p:graphicFrame>
      <p:grpSp>
        <p:nvGrpSpPr>
          <p:cNvPr id="19" name="Group 18">
            <a:extLst>
              <a:ext uri="{FF2B5EF4-FFF2-40B4-BE49-F238E27FC236}">
                <a16:creationId xmlns:a16="http://schemas.microsoft.com/office/drawing/2014/main" id="{79B10FB0-7808-4040-A2B2-E10701A65CDB}"/>
              </a:ext>
            </a:extLst>
          </p:cNvPr>
          <p:cNvGrpSpPr/>
          <p:nvPr/>
        </p:nvGrpSpPr>
        <p:grpSpPr>
          <a:xfrm>
            <a:off x="6983001" y="1400484"/>
            <a:ext cx="4505920" cy="4434447"/>
            <a:chOff x="6826936" y="1260073"/>
            <a:chExt cx="3732034" cy="3696277"/>
          </a:xfrm>
        </p:grpSpPr>
        <p:pic>
          <p:nvPicPr>
            <p:cNvPr id="8" name="Picture 7">
              <a:extLst>
                <a:ext uri="{FF2B5EF4-FFF2-40B4-BE49-F238E27FC236}">
                  <a16:creationId xmlns:a16="http://schemas.microsoft.com/office/drawing/2014/main" id="{04AB6463-A889-496B-B995-9C7D24D000DB}"/>
                </a:ext>
              </a:extLst>
            </p:cNvPr>
            <p:cNvPicPr>
              <a:picLocks noChangeAspect="1"/>
            </p:cNvPicPr>
            <p:nvPr/>
          </p:nvPicPr>
          <p:blipFill>
            <a:blip r:embed="rId4"/>
            <a:stretch>
              <a:fillRect/>
            </a:stretch>
          </p:blipFill>
          <p:spPr>
            <a:xfrm>
              <a:off x="7049347" y="1532263"/>
              <a:ext cx="382743" cy="3311555"/>
            </a:xfrm>
            <a:prstGeom prst="rect">
              <a:avLst/>
            </a:prstGeom>
          </p:spPr>
        </p:pic>
        <p:sp>
          <p:nvSpPr>
            <p:cNvPr id="9" name="TextBox 8">
              <a:extLst>
                <a:ext uri="{FF2B5EF4-FFF2-40B4-BE49-F238E27FC236}">
                  <a16:creationId xmlns:a16="http://schemas.microsoft.com/office/drawing/2014/main" id="{F4A6B876-A2CA-4C39-AE66-3BF2D5656F1A}"/>
                </a:ext>
              </a:extLst>
            </p:cNvPr>
            <p:cNvSpPr txBox="1"/>
            <p:nvPr/>
          </p:nvSpPr>
          <p:spPr>
            <a:xfrm>
              <a:off x="7525266" y="1260073"/>
              <a:ext cx="2867836" cy="369332"/>
            </a:xfrm>
            <a:prstGeom prst="rect">
              <a:avLst/>
            </a:prstGeom>
            <a:noFill/>
          </p:spPr>
          <p:txBody>
            <a:bodyPr wrap="none" rtlCol="0">
              <a:spAutoFit/>
            </a:bodyPr>
            <a:lstStyle/>
            <a:p>
              <a:r>
                <a:rPr lang="en-US" dirty="0"/>
                <a:t>Elevation Map of AK Domain</a:t>
              </a:r>
            </a:p>
          </p:txBody>
        </p:sp>
        <p:sp>
          <p:nvSpPr>
            <p:cNvPr id="10" name="TextBox 9">
              <a:extLst>
                <a:ext uri="{FF2B5EF4-FFF2-40B4-BE49-F238E27FC236}">
                  <a16:creationId xmlns:a16="http://schemas.microsoft.com/office/drawing/2014/main" id="{C7E18958-76FF-4CAB-A21C-A7BC844CAC8E}"/>
                </a:ext>
              </a:extLst>
            </p:cNvPr>
            <p:cNvSpPr txBox="1"/>
            <p:nvPr/>
          </p:nvSpPr>
          <p:spPr>
            <a:xfrm rot="16200000">
              <a:off x="5803259" y="2906288"/>
              <a:ext cx="2324354" cy="276999"/>
            </a:xfrm>
            <a:prstGeom prst="rect">
              <a:avLst/>
            </a:prstGeom>
            <a:noFill/>
          </p:spPr>
          <p:txBody>
            <a:bodyPr wrap="none" rtlCol="0">
              <a:spAutoFit/>
            </a:bodyPr>
            <a:lstStyle/>
            <a:p>
              <a:r>
                <a:rPr lang="en-US" sz="1200" dirty="0"/>
                <a:t>Ground height above sea level (m)</a:t>
              </a:r>
            </a:p>
          </p:txBody>
        </p:sp>
        <p:grpSp>
          <p:nvGrpSpPr>
            <p:cNvPr id="11" name="Group 10">
              <a:extLst>
                <a:ext uri="{FF2B5EF4-FFF2-40B4-BE49-F238E27FC236}">
                  <a16:creationId xmlns:a16="http://schemas.microsoft.com/office/drawing/2014/main" id="{0776A6A6-CBF1-47F6-B70F-42DAB362AA27}"/>
                </a:ext>
              </a:extLst>
            </p:cNvPr>
            <p:cNvGrpSpPr/>
            <p:nvPr/>
          </p:nvGrpSpPr>
          <p:grpSpPr>
            <a:xfrm>
              <a:off x="7444330" y="1586338"/>
              <a:ext cx="3114640" cy="3031459"/>
              <a:chOff x="141787" y="142785"/>
              <a:chExt cx="3884047" cy="3865012"/>
            </a:xfrm>
          </p:grpSpPr>
          <p:pic>
            <p:nvPicPr>
              <p:cNvPr id="12" name="Picture 11">
                <a:extLst>
                  <a:ext uri="{FF2B5EF4-FFF2-40B4-BE49-F238E27FC236}">
                    <a16:creationId xmlns:a16="http://schemas.microsoft.com/office/drawing/2014/main" id="{754B9C28-0B9F-4169-8A72-F10D5D545598}"/>
                  </a:ext>
                </a:extLst>
              </p:cNvPr>
              <p:cNvPicPr>
                <a:picLocks noChangeAspect="1"/>
              </p:cNvPicPr>
              <p:nvPr/>
            </p:nvPicPr>
            <p:blipFill>
              <a:blip r:embed="rId5"/>
              <a:stretch>
                <a:fillRect/>
              </a:stretch>
            </p:blipFill>
            <p:spPr>
              <a:xfrm>
                <a:off x="141787" y="142785"/>
                <a:ext cx="3865012" cy="3865012"/>
              </a:xfrm>
              <a:prstGeom prst="rect">
                <a:avLst/>
              </a:prstGeom>
            </p:spPr>
          </p:pic>
          <p:grpSp>
            <p:nvGrpSpPr>
              <p:cNvPr id="13" name="Group 12">
                <a:extLst>
                  <a:ext uri="{FF2B5EF4-FFF2-40B4-BE49-F238E27FC236}">
                    <a16:creationId xmlns:a16="http://schemas.microsoft.com/office/drawing/2014/main" id="{E6411C62-DD8B-4AD6-956B-4EC164E214E7}"/>
                  </a:ext>
                </a:extLst>
              </p:cNvPr>
              <p:cNvGrpSpPr/>
              <p:nvPr/>
            </p:nvGrpSpPr>
            <p:grpSpPr>
              <a:xfrm>
                <a:off x="160822" y="142785"/>
                <a:ext cx="3865012" cy="3865012"/>
                <a:chOff x="141787" y="142785"/>
                <a:chExt cx="3865012" cy="3865012"/>
              </a:xfrm>
            </p:grpSpPr>
            <p:sp>
              <p:nvSpPr>
                <p:cNvPr id="14" name="Rectangle 13">
                  <a:extLst>
                    <a:ext uri="{FF2B5EF4-FFF2-40B4-BE49-F238E27FC236}">
                      <a16:creationId xmlns:a16="http://schemas.microsoft.com/office/drawing/2014/main" id="{F9FEE7BD-571E-4738-9F58-0023A9583D34}"/>
                    </a:ext>
                  </a:extLst>
                </p:cNvPr>
                <p:cNvSpPr/>
                <p:nvPr/>
              </p:nvSpPr>
              <p:spPr>
                <a:xfrm>
                  <a:off x="2130357" y="690664"/>
                  <a:ext cx="1277659" cy="13651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4F7107E-E869-41C4-AAE6-64EF2810D1B9}"/>
                    </a:ext>
                  </a:extLst>
                </p:cNvPr>
                <p:cNvSpPr/>
                <p:nvPr/>
              </p:nvSpPr>
              <p:spPr>
                <a:xfrm>
                  <a:off x="141787" y="142785"/>
                  <a:ext cx="3865012" cy="38650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6" name="Rectangle 15">
              <a:extLst>
                <a:ext uri="{FF2B5EF4-FFF2-40B4-BE49-F238E27FC236}">
                  <a16:creationId xmlns:a16="http://schemas.microsoft.com/office/drawing/2014/main" id="{C4EC6679-5E53-4FF9-BDDA-918874FE7468}"/>
                </a:ext>
              </a:extLst>
            </p:cNvPr>
            <p:cNvSpPr/>
            <p:nvPr/>
          </p:nvSpPr>
          <p:spPr>
            <a:xfrm>
              <a:off x="7252435" y="4587018"/>
              <a:ext cx="1801805" cy="369332"/>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0">
                    <a:noFill/>
                    <a:prstDash val="solid"/>
                  </a:ln>
                  <a:effectLst>
                    <a:outerShdw dist="38100" dir="2700000" algn="bl" rotWithShape="0">
                      <a:srgbClr val="5B9BD5"/>
                    </a:outerShdw>
                  </a:effectLst>
                  <a:uLnTx/>
                  <a:uFillTx/>
                  <a:latin typeface="Calibri" panose="020F0502020204030204"/>
                  <a:ea typeface="+mn-ea"/>
                  <a:cs typeface="+mn-cs"/>
                </a:rPr>
                <a:t>4 km Domain</a:t>
              </a:r>
            </a:p>
          </p:txBody>
        </p:sp>
        <p:sp>
          <p:nvSpPr>
            <p:cNvPr id="17" name="Rectangle 16">
              <a:extLst>
                <a:ext uri="{FF2B5EF4-FFF2-40B4-BE49-F238E27FC236}">
                  <a16:creationId xmlns:a16="http://schemas.microsoft.com/office/drawing/2014/main" id="{9A32F8B2-63BB-45FC-ADF8-37DFC2E4F495}"/>
                </a:ext>
              </a:extLst>
            </p:cNvPr>
            <p:cNvSpPr/>
            <p:nvPr/>
          </p:nvSpPr>
          <p:spPr>
            <a:xfrm>
              <a:off x="8669559" y="3044787"/>
              <a:ext cx="1452198" cy="584775"/>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noFill/>
                    <a:prstDash val="solid"/>
                  </a:ln>
                  <a:effectLst>
                    <a:outerShdw dist="38100" dir="2700000" algn="bl" rotWithShape="0">
                      <a:srgbClr val="5B9BD5"/>
                    </a:outerShdw>
                  </a:effectLst>
                  <a:uLnTx/>
                  <a:uFillTx/>
                  <a:latin typeface="Calibri" panose="020F0502020204030204"/>
                  <a:ea typeface="+mn-ea"/>
                  <a:cs typeface="+mn-cs"/>
                </a:rPr>
                <a:t>1.33 km Domain</a:t>
              </a:r>
            </a:p>
          </p:txBody>
        </p:sp>
        <p:sp>
          <p:nvSpPr>
            <p:cNvPr id="18" name="TextBox 17">
              <a:extLst>
                <a:ext uri="{FF2B5EF4-FFF2-40B4-BE49-F238E27FC236}">
                  <a16:creationId xmlns:a16="http://schemas.microsoft.com/office/drawing/2014/main" id="{19062E93-6FB8-46C6-9BFC-C9081939424A}"/>
                </a:ext>
              </a:extLst>
            </p:cNvPr>
            <p:cNvSpPr txBox="1"/>
            <p:nvPr/>
          </p:nvSpPr>
          <p:spPr>
            <a:xfrm>
              <a:off x="8612954" y="2502033"/>
              <a:ext cx="1096582" cy="369332"/>
            </a:xfrm>
            <a:prstGeom prst="rect">
              <a:avLst/>
            </a:prstGeom>
            <a:noFill/>
          </p:spPr>
          <p:txBody>
            <a:bodyPr wrap="none" rtlCol="0">
              <a:spAutoFit/>
            </a:bodyPr>
            <a:lstStyle/>
            <a:p>
              <a:r>
                <a:rPr lang="en-US" b="1" dirty="0">
                  <a:solidFill>
                    <a:srgbClr val="FF0000"/>
                  </a:solidFill>
                  <a:effectLst>
                    <a:outerShdw blurRad="38100" dist="38100" dir="2700000" algn="tl">
                      <a:srgbClr val="000000">
                        <a:alpha val="43137"/>
                      </a:srgbClr>
                    </a:outerShdw>
                  </a:effectLst>
                </a:rPr>
                <a:t>Fairbanks</a:t>
              </a:r>
            </a:p>
          </p:txBody>
        </p:sp>
      </p:grpSp>
      <p:pic>
        <p:nvPicPr>
          <p:cNvPr id="1026" name="Picture 2" descr="Christmas in canada cartoon vector illustration">
            <a:extLst>
              <a:ext uri="{FF2B5EF4-FFF2-40B4-BE49-F238E27FC236}">
                <a16:creationId xmlns:a16="http://schemas.microsoft.com/office/drawing/2014/main" id="{91477D76-18A9-46AE-BF68-8D76AE01F8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9155" y="2388298"/>
            <a:ext cx="2008689" cy="10043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ooky halloween autumn fantasy forest in fog realistic background illustration">
            <a:extLst>
              <a:ext uri="{FF2B5EF4-FFF2-40B4-BE49-F238E27FC236}">
                <a16:creationId xmlns:a16="http://schemas.microsoft.com/office/drawing/2014/main" id="{5CC99DE4-B2B5-4637-9760-00AD231D70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3853" y="2388297"/>
            <a:ext cx="2008690" cy="100434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52264EF-5DEA-4D92-AF2F-E9FEFC08C300}"/>
              </a:ext>
            </a:extLst>
          </p:cNvPr>
          <p:cNvSpPr txBox="1"/>
          <p:nvPr/>
        </p:nvSpPr>
        <p:spPr>
          <a:xfrm>
            <a:off x="2276314" y="2446706"/>
            <a:ext cx="1502334" cy="369332"/>
          </a:xfrm>
          <a:prstGeom prst="rect">
            <a:avLst/>
          </a:prstGeom>
          <a:noFill/>
        </p:spPr>
        <p:txBody>
          <a:bodyPr wrap="none" rtlCol="0">
            <a:spAutoFit/>
          </a:bodyPr>
          <a:lstStyle/>
          <a:p>
            <a:r>
              <a:rPr lang="en-US" dirty="0">
                <a:solidFill>
                  <a:schemeClr val="bg1"/>
                </a:solidFill>
              </a:rPr>
              <a:t>Cold and Dark</a:t>
            </a:r>
          </a:p>
        </p:txBody>
      </p:sp>
      <p:sp>
        <p:nvSpPr>
          <p:cNvPr id="24" name="TextBox 23">
            <a:extLst>
              <a:ext uri="{FF2B5EF4-FFF2-40B4-BE49-F238E27FC236}">
                <a16:creationId xmlns:a16="http://schemas.microsoft.com/office/drawing/2014/main" id="{52166449-4E20-41CE-B25E-3B34CB8274E7}"/>
              </a:ext>
            </a:extLst>
          </p:cNvPr>
          <p:cNvSpPr txBox="1"/>
          <p:nvPr/>
        </p:nvSpPr>
        <p:spPr>
          <a:xfrm>
            <a:off x="4425138" y="2925181"/>
            <a:ext cx="1746119" cy="369332"/>
          </a:xfrm>
          <a:prstGeom prst="rect">
            <a:avLst/>
          </a:prstGeom>
          <a:noFill/>
        </p:spPr>
        <p:txBody>
          <a:bodyPr wrap="none" rtlCol="0">
            <a:spAutoFit/>
          </a:bodyPr>
          <a:lstStyle/>
          <a:p>
            <a:r>
              <a:rPr lang="en-US" dirty="0">
                <a:solidFill>
                  <a:srgbClr val="FFC000"/>
                </a:solidFill>
              </a:rPr>
              <a:t>More Fog Events</a:t>
            </a:r>
          </a:p>
        </p:txBody>
      </p:sp>
    </p:spTree>
    <p:extLst>
      <p:ext uri="{BB962C8B-B14F-4D97-AF65-F5344CB8AC3E}">
        <p14:creationId xmlns:p14="http://schemas.microsoft.com/office/powerpoint/2010/main" val="2883772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A82B-73F3-4DA2-9292-3211F66C88CA}"/>
              </a:ext>
            </a:extLst>
          </p:cNvPr>
          <p:cNvSpPr>
            <a:spLocks noGrp="1"/>
          </p:cNvSpPr>
          <p:nvPr>
            <p:ph type="title"/>
          </p:nvPr>
        </p:nvSpPr>
        <p:spPr>
          <a:xfrm>
            <a:off x="1929492" y="158205"/>
            <a:ext cx="9307286" cy="1045664"/>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Sulfur Aerosol Enhancement with Base Heterogeneous Sulfur Chemistry (Base_Het)</a:t>
            </a:r>
          </a:p>
        </p:txBody>
      </p:sp>
      <p:sp>
        <p:nvSpPr>
          <p:cNvPr id="4" name="TextBox 3">
            <a:extLst>
              <a:ext uri="{FF2B5EF4-FFF2-40B4-BE49-F238E27FC236}">
                <a16:creationId xmlns:a16="http://schemas.microsoft.com/office/drawing/2014/main" id="{72C84E31-C9E1-455B-8799-B4890A0DAA8E}"/>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6</a:t>
            </a:r>
          </a:p>
        </p:txBody>
      </p:sp>
      <p:pic>
        <p:nvPicPr>
          <p:cNvPr id="5" name="Picture 4">
            <a:extLst>
              <a:ext uri="{FF2B5EF4-FFF2-40B4-BE49-F238E27FC236}">
                <a16:creationId xmlns:a16="http://schemas.microsoft.com/office/drawing/2014/main" id="{5928D376-7A54-4BAB-9D5E-4E0AB6A84181}"/>
              </a:ext>
            </a:extLst>
          </p:cNvPr>
          <p:cNvPicPr>
            <a:picLocks noChangeAspect="1"/>
          </p:cNvPicPr>
          <p:nvPr/>
        </p:nvPicPr>
        <p:blipFill>
          <a:blip r:embed="rId3"/>
          <a:stretch>
            <a:fillRect/>
          </a:stretch>
        </p:blipFill>
        <p:spPr>
          <a:xfrm>
            <a:off x="152591" y="65637"/>
            <a:ext cx="1349637" cy="1334847"/>
          </a:xfrm>
          <a:prstGeom prst="rect">
            <a:avLst/>
          </a:prstGeom>
        </p:spPr>
      </p:pic>
      <p:sp>
        <p:nvSpPr>
          <p:cNvPr id="15" name="TextBox 14">
            <a:extLst>
              <a:ext uri="{FF2B5EF4-FFF2-40B4-BE49-F238E27FC236}">
                <a16:creationId xmlns:a16="http://schemas.microsoft.com/office/drawing/2014/main" id="{7720330C-5486-4CD9-BD95-6283DC91FAF3}"/>
              </a:ext>
            </a:extLst>
          </p:cNvPr>
          <p:cNvSpPr txBox="1"/>
          <p:nvPr/>
        </p:nvSpPr>
        <p:spPr>
          <a:xfrm>
            <a:off x="3540814" y="2705398"/>
            <a:ext cx="2777760" cy="646331"/>
          </a:xfrm>
          <a:prstGeom prst="rect">
            <a:avLst/>
          </a:prstGeom>
          <a:noFill/>
          <a:ln>
            <a:noFill/>
          </a:ln>
        </p:spPr>
        <p:txBody>
          <a:bodyPr wrap="square" rtlCol="0">
            <a:spAutoFit/>
          </a:bodyPr>
          <a:lstStyle/>
          <a:p>
            <a:pPr algn="ctr"/>
            <a:r>
              <a:rPr lang="en-US" b="1" dirty="0">
                <a:solidFill>
                  <a:srgbClr val="002060"/>
                </a:solidFill>
              </a:rPr>
              <a:t>Average Hourly Increase:</a:t>
            </a:r>
          </a:p>
          <a:p>
            <a:pPr algn="ctr"/>
            <a:r>
              <a:rPr lang="en-US" b="1" dirty="0">
                <a:solidFill>
                  <a:srgbClr val="002060"/>
                </a:solidFill>
              </a:rPr>
              <a:t> Base_Het - Base</a:t>
            </a:r>
          </a:p>
        </p:txBody>
      </p:sp>
      <p:sp>
        <p:nvSpPr>
          <p:cNvPr id="16" name="TextBox 15">
            <a:extLst>
              <a:ext uri="{FF2B5EF4-FFF2-40B4-BE49-F238E27FC236}">
                <a16:creationId xmlns:a16="http://schemas.microsoft.com/office/drawing/2014/main" id="{E4C0D287-77E3-476A-9DE5-4397763E5085}"/>
              </a:ext>
            </a:extLst>
          </p:cNvPr>
          <p:cNvSpPr txBox="1"/>
          <p:nvPr/>
        </p:nvSpPr>
        <p:spPr>
          <a:xfrm>
            <a:off x="379706" y="2730485"/>
            <a:ext cx="2777760" cy="646331"/>
          </a:xfrm>
          <a:prstGeom prst="rect">
            <a:avLst/>
          </a:prstGeom>
          <a:noFill/>
          <a:ln>
            <a:noFill/>
          </a:ln>
        </p:spPr>
        <p:txBody>
          <a:bodyPr wrap="square" rtlCol="0">
            <a:spAutoFit/>
          </a:bodyPr>
          <a:lstStyle/>
          <a:p>
            <a:pPr algn="ctr"/>
            <a:r>
              <a:rPr lang="en-US" b="1" dirty="0">
                <a:solidFill>
                  <a:srgbClr val="002060"/>
                </a:solidFill>
              </a:rPr>
              <a:t>Max Hourly Increase: </a:t>
            </a:r>
          </a:p>
          <a:p>
            <a:pPr algn="ctr"/>
            <a:r>
              <a:rPr lang="en-US" b="1" dirty="0">
                <a:solidFill>
                  <a:srgbClr val="002060"/>
                </a:solidFill>
              </a:rPr>
              <a:t>Base_Het - Base</a:t>
            </a:r>
          </a:p>
        </p:txBody>
      </p:sp>
      <p:sp>
        <p:nvSpPr>
          <p:cNvPr id="17" name="TextBox 16">
            <a:extLst>
              <a:ext uri="{FF2B5EF4-FFF2-40B4-BE49-F238E27FC236}">
                <a16:creationId xmlns:a16="http://schemas.microsoft.com/office/drawing/2014/main" id="{4F23F615-9D87-4252-A6CD-31C175D20912}"/>
              </a:ext>
            </a:extLst>
          </p:cNvPr>
          <p:cNvSpPr txBox="1"/>
          <p:nvPr/>
        </p:nvSpPr>
        <p:spPr>
          <a:xfrm>
            <a:off x="1468080" y="2272260"/>
            <a:ext cx="3762120" cy="523220"/>
          </a:xfrm>
          <a:prstGeom prst="rect">
            <a:avLst/>
          </a:prstGeom>
          <a:noFill/>
        </p:spPr>
        <p:txBody>
          <a:bodyPr wrap="none" rtlCol="0">
            <a:spAutoFit/>
          </a:bodyPr>
          <a:lstStyle/>
          <a:p>
            <a:r>
              <a:rPr lang="en-US" sz="2800" dirty="0"/>
              <a:t>Ep 1 (Jan 25</a:t>
            </a:r>
            <a:r>
              <a:rPr lang="en-US" sz="2800" baseline="30000" dirty="0"/>
              <a:t>th</a:t>
            </a:r>
            <a:r>
              <a:rPr lang="en-US" sz="2800" dirty="0"/>
              <a:t> – Feb 11</a:t>
            </a:r>
            <a:r>
              <a:rPr lang="en-US" sz="2800" baseline="30000" dirty="0"/>
              <a:t>th</a:t>
            </a:r>
            <a:r>
              <a:rPr lang="en-US" sz="2800" dirty="0"/>
              <a:t>)</a:t>
            </a:r>
          </a:p>
        </p:txBody>
      </p:sp>
      <p:pic>
        <p:nvPicPr>
          <p:cNvPr id="18" name="Picture 17" descr="Diagram&#10;&#10;Description automatically generated">
            <a:extLst>
              <a:ext uri="{FF2B5EF4-FFF2-40B4-BE49-F238E27FC236}">
                <a16:creationId xmlns:a16="http://schemas.microsoft.com/office/drawing/2014/main" id="{6F426E44-1032-4016-8DFE-C87EBE7A26B8}"/>
              </a:ext>
            </a:extLst>
          </p:cNvPr>
          <p:cNvPicPr>
            <a:picLocks noChangeAspect="1"/>
          </p:cNvPicPr>
          <p:nvPr/>
        </p:nvPicPr>
        <p:blipFill rotWithShape="1">
          <a:blip r:embed="rId4">
            <a:extLst>
              <a:ext uri="{28A0092B-C50C-407E-A947-70E740481C1C}">
                <a14:useLocalDpi xmlns:a14="http://schemas.microsoft.com/office/drawing/2010/main" val="0"/>
              </a:ext>
            </a:extLst>
          </a:blip>
          <a:srcRect t="5461"/>
          <a:stretch/>
        </p:blipFill>
        <p:spPr>
          <a:xfrm>
            <a:off x="3389031" y="3300274"/>
            <a:ext cx="3081327" cy="3412878"/>
          </a:xfrm>
          <a:prstGeom prst="rect">
            <a:avLst/>
          </a:prstGeom>
        </p:spPr>
      </p:pic>
      <p:pic>
        <p:nvPicPr>
          <p:cNvPr id="19" name="Picture 18" descr="Diagram&#10;&#10;Description automatically generated">
            <a:extLst>
              <a:ext uri="{FF2B5EF4-FFF2-40B4-BE49-F238E27FC236}">
                <a16:creationId xmlns:a16="http://schemas.microsoft.com/office/drawing/2014/main" id="{67CDC7AE-8425-4A20-8356-CE795AC4E7E4}"/>
              </a:ext>
            </a:extLst>
          </p:cNvPr>
          <p:cNvPicPr>
            <a:picLocks noChangeAspect="1"/>
          </p:cNvPicPr>
          <p:nvPr/>
        </p:nvPicPr>
        <p:blipFill rotWithShape="1">
          <a:blip r:embed="rId5">
            <a:extLst>
              <a:ext uri="{28A0092B-C50C-407E-A947-70E740481C1C}">
                <a14:useLocalDpi xmlns:a14="http://schemas.microsoft.com/office/drawing/2010/main" val="0"/>
              </a:ext>
            </a:extLst>
          </a:blip>
          <a:srcRect t="5461"/>
          <a:stretch/>
        </p:blipFill>
        <p:spPr>
          <a:xfrm>
            <a:off x="236632" y="3328053"/>
            <a:ext cx="3081327" cy="3433166"/>
          </a:xfrm>
          <a:prstGeom prst="rect">
            <a:avLst/>
          </a:prstGeom>
        </p:spPr>
      </p:pic>
      <p:pic>
        <p:nvPicPr>
          <p:cNvPr id="20" name="Picture 2" descr="Christmas in canada cartoon vector illustration">
            <a:extLst>
              <a:ext uri="{FF2B5EF4-FFF2-40B4-BE49-F238E27FC236}">
                <a16:creationId xmlns:a16="http://schemas.microsoft.com/office/drawing/2014/main" id="{BEF28CBF-D5E6-46F1-9DAD-CF036FCC4E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9577" y="1400484"/>
            <a:ext cx="1578907" cy="78945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295539A7-90B9-4BCD-9964-383E3D8E29AF}"/>
              </a:ext>
            </a:extLst>
          </p:cNvPr>
          <p:cNvSpPr txBox="1"/>
          <p:nvPr/>
        </p:nvSpPr>
        <p:spPr>
          <a:xfrm>
            <a:off x="6520159" y="1492968"/>
            <a:ext cx="5391970" cy="923330"/>
          </a:xfrm>
          <a:prstGeom prst="rect">
            <a:avLst/>
          </a:prstGeom>
          <a:noFill/>
        </p:spPr>
        <p:txBody>
          <a:bodyPr wrap="square" rtlCol="0">
            <a:spAutoFit/>
          </a:bodyPr>
          <a:lstStyle/>
          <a:p>
            <a:pPr marL="285750" indent="-285750">
              <a:buFont typeface="Arial" panose="020B0604020202020204" pitchFamily="34" charset="0"/>
              <a:buChar char="•"/>
            </a:pPr>
            <a:r>
              <a:rPr lang="en-US" dirty="0"/>
              <a:t>Sulfur Aerosol increases in the Alaska Domain with the implementation of heterogeneous sulfur chemistry in the Base_Het run.</a:t>
            </a:r>
          </a:p>
        </p:txBody>
      </p:sp>
    </p:spTree>
    <p:extLst>
      <p:ext uri="{BB962C8B-B14F-4D97-AF65-F5344CB8AC3E}">
        <p14:creationId xmlns:p14="http://schemas.microsoft.com/office/powerpoint/2010/main" val="2402567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182FF-82F3-4219-BBD2-359F7E6DDAB3}"/>
              </a:ext>
            </a:extLst>
          </p:cNvPr>
          <p:cNvSpPr>
            <a:spLocks noGrp="1"/>
          </p:cNvSpPr>
          <p:nvPr>
            <p:ph type="title"/>
          </p:nvPr>
        </p:nvSpPr>
        <p:spPr>
          <a:xfrm>
            <a:off x="708900" y="498383"/>
            <a:ext cx="10515600" cy="847853"/>
          </a:xfrm>
        </p:spPr>
        <p:txBody>
          <a:bodyPr/>
          <a:lstStyle/>
          <a:p>
            <a:pPr algn="ctr"/>
            <a:r>
              <a:rPr lang="en-US" dirty="0">
                <a:latin typeface="Times New Roman" panose="02020603050405020304" pitchFamily="18" charset="0"/>
                <a:cs typeface="Times New Roman" panose="02020603050405020304" pitchFamily="18" charset="0"/>
              </a:rPr>
              <a:t>Motivation and Significance</a:t>
            </a:r>
          </a:p>
        </p:txBody>
      </p:sp>
      <p:sp>
        <p:nvSpPr>
          <p:cNvPr id="5" name="TextBox 4">
            <a:extLst>
              <a:ext uri="{FF2B5EF4-FFF2-40B4-BE49-F238E27FC236}">
                <a16:creationId xmlns:a16="http://schemas.microsoft.com/office/drawing/2014/main" id="{2F0CA5B1-9008-4CC7-8A0C-447D478E59C4}"/>
              </a:ext>
            </a:extLst>
          </p:cNvPr>
          <p:cNvSpPr txBox="1"/>
          <p:nvPr/>
        </p:nvSpPr>
        <p:spPr>
          <a:xfrm>
            <a:off x="548618" y="1471056"/>
            <a:ext cx="4551374"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Fairbanks and North Pole, (cities in Alaska), have exceeded fine particulate matter (PM</a:t>
            </a:r>
            <a:r>
              <a:rPr lang="en-US" sz="2800" baseline="-25000" dirty="0">
                <a:latin typeface="Times New Roman" panose="02020603050405020304" pitchFamily="18" charset="0"/>
                <a:cs typeface="Times New Roman" panose="02020603050405020304" pitchFamily="18" charset="0"/>
              </a:rPr>
              <a:t>2.5</a:t>
            </a:r>
            <a:r>
              <a:rPr lang="en-US" sz="2800" dirty="0">
                <a:latin typeface="Times New Roman" panose="02020603050405020304" pitchFamily="18" charset="0"/>
                <a:cs typeface="Times New Roman" panose="02020603050405020304" pitchFamily="18" charset="0"/>
              </a:rPr>
              <a:t>) NAAQS for many years in the past decade</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These exceedances have been linked to increased incidence of cardio-cerebral and respiratory hospitalizations (Mclaughlin and Castrodale, 2010)</a:t>
            </a:r>
          </a:p>
        </p:txBody>
      </p:sp>
      <p:sp>
        <p:nvSpPr>
          <p:cNvPr id="4" name="TextBox 3">
            <a:extLst>
              <a:ext uri="{FF2B5EF4-FFF2-40B4-BE49-F238E27FC236}">
                <a16:creationId xmlns:a16="http://schemas.microsoft.com/office/drawing/2014/main" id="{3FC3BB01-1C62-1FF6-6F83-C058A54470AE}"/>
              </a:ext>
            </a:extLst>
          </p:cNvPr>
          <p:cNvSpPr txBox="1"/>
          <p:nvPr/>
        </p:nvSpPr>
        <p:spPr>
          <a:xfrm>
            <a:off x="9781556" y="6296509"/>
            <a:ext cx="2241319" cy="461665"/>
          </a:xfrm>
          <a:prstGeom prst="rect">
            <a:avLst/>
          </a:prstGeom>
          <a:noFill/>
        </p:spPr>
        <p:txBody>
          <a:bodyPr wrap="none" rtlCol="0">
            <a:spAutoFit/>
          </a:bodyPr>
          <a:lstStyle/>
          <a:p>
            <a:pPr algn="r"/>
            <a:r>
              <a:rPr lang="en-US" sz="1200" dirty="0">
                <a:latin typeface="Times New Roman" panose="02020603050405020304" pitchFamily="18" charset="0"/>
                <a:cs typeface="Times New Roman" panose="02020603050405020304" pitchFamily="18" charset="0"/>
              </a:rPr>
              <a:t>Alaska DEC, 2017</a:t>
            </a:r>
          </a:p>
          <a:p>
            <a:pPr algn="r"/>
            <a:r>
              <a:rPr lang="en-US" sz="1200" dirty="0">
                <a:latin typeface="Times New Roman" panose="02020603050405020304" pitchFamily="18" charset="0"/>
                <a:cs typeface="Times New Roman" panose="02020603050405020304" pitchFamily="18" charset="0"/>
              </a:rPr>
              <a:t>Mclaughlin and Castrodale, 2010</a:t>
            </a:r>
          </a:p>
        </p:txBody>
      </p:sp>
      <p:sp>
        <p:nvSpPr>
          <p:cNvPr id="8" name="TextBox 7">
            <a:extLst>
              <a:ext uri="{FF2B5EF4-FFF2-40B4-BE49-F238E27FC236}">
                <a16:creationId xmlns:a16="http://schemas.microsoft.com/office/drawing/2014/main" id="{C8DC98FD-0B1D-491D-BBFE-FBDAB5A544FD}"/>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1</a:t>
            </a:r>
          </a:p>
        </p:txBody>
      </p:sp>
      <p:pic>
        <p:nvPicPr>
          <p:cNvPr id="9" name="Picture 8">
            <a:extLst>
              <a:ext uri="{FF2B5EF4-FFF2-40B4-BE49-F238E27FC236}">
                <a16:creationId xmlns:a16="http://schemas.microsoft.com/office/drawing/2014/main" id="{F7886754-1DF2-4331-9575-47AAEFFBAAB9}"/>
              </a:ext>
            </a:extLst>
          </p:cNvPr>
          <p:cNvPicPr>
            <a:picLocks noChangeAspect="1"/>
          </p:cNvPicPr>
          <p:nvPr/>
        </p:nvPicPr>
        <p:blipFill>
          <a:blip r:embed="rId3"/>
          <a:stretch>
            <a:fillRect/>
          </a:stretch>
        </p:blipFill>
        <p:spPr>
          <a:xfrm>
            <a:off x="152591" y="65637"/>
            <a:ext cx="1349637" cy="1334847"/>
          </a:xfrm>
          <a:prstGeom prst="rect">
            <a:avLst/>
          </a:prstGeom>
        </p:spPr>
      </p:pic>
      <p:grpSp>
        <p:nvGrpSpPr>
          <p:cNvPr id="25" name="Group 24">
            <a:extLst>
              <a:ext uri="{FF2B5EF4-FFF2-40B4-BE49-F238E27FC236}">
                <a16:creationId xmlns:a16="http://schemas.microsoft.com/office/drawing/2014/main" id="{9FBDBCFA-C0C2-4A43-9DCB-751C5C23B242}"/>
              </a:ext>
            </a:extLst>
          </p:cNvPr>
          <p:cNvGrpSpPr/>
          <p:nvPr/>
        </p:nvGrpSpPr>
        <p:grpSpPr>
          <a:xfrm>
            <a:off x="5387582" y="297486"/>
            <a:ext cx="6124508" cy="6005662"/>
            <a:chOff x="5099992" y="297486"/>
            <a:chExt cx="6124508" cy="6005662"/>
          </a:xfrm>
        </p:grpSpPr>
        <p:grpSp>
          <p:nvGrpSpPr>
            <p:cNvPr id="10" name="Group 9">
              <a:extLst>
                <a:ext uri="{FF2B5EF4-FFF2-40B4-BE49-F238E27FC236}">
                  <a16:creationId xmlns:a16="http://schemas.microsoft.com/office/drawing/2014/main" id="{11DF0E49-146B-4762-82CB-6B90E31F6F53}"/>
                </a:ext>
              </a:extLst>
            </p:cNvPr>
            <p:cNvGrpSpPr/>
            <p:nvPr/>
          </p:nvGrpSpPr>
          <p:grpSpPr>
            <a:xfrm>
              <a:off x="9523145" y="297486"/>
              <a:ext cx="1701355" cy="1871144"/>
              <a:chOff x="9700054" y="729972"/>
              <a:chExt cx="1701355" cy="1871144"/>
            </a:xfrm>
          </p:grpSpPr>
          <p:pic>
            <p:nvPicPr>
              <p:cNvPr id="1026" name="Picture 1">
                <a:extLst>
                  <a:ext uri="{FF2B5EF4-FFF2-40B4-BE49-F238E27FC236}">
                    <a16:creationId xmlns:a16="http://schemas.microsoft.com/office/drawing/2014/main" id="{EF103EB6-E5E0-4B22-8F19-2834D5A8AC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0054" y="729972"/>
                <a:ext cx="1701355" cy="187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27C9821-4C0B-4DBF-BD0E-B60B2800C568}"/>
                  </a:ext>
                </a:extLst>
              </p:cNvPr>
              <p:cNvSpPr/>
              <p:nvPr/>
            </p:nvSpPr>
            <p:spPr>
              <a:xfrm>
                <a:off x="10635286" y="1587847"/>
                <a:ext cx="176873" cy="1192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92E63FF-5784-4E0A-8A93-69E0EC5C91D6}"/>
                </a:ext>
              </a:extLst>
            </p:cNvPr>
            <p:cNvGrpSpPr/>
            <p:nvPr/>
          </p:nvGrpSpPr>
          <p:grpSpPr>
            <a:xfrm>
              <a:off x="5099992" y="1155361"/>
              <a:ext cx="5535258" cy="5147787"/>
              <a:chOff x="5099992" y="1155361"/>
              <a:chExt cx="5535258" cy="5147787"/>
            </a:xfrm>
          </p:grpSpPr>
          <p:pic>
            <p:nvPicPr>
              <p:cNvPr id="2050" name="Picture 2" descr="Real Estate requirement - Fairbanks North Star Borough PM2.5 Nonattainment  Area">
                <a:extLst>
                  <a:ext uri="{FF2B5EF4-FFF2-40B4-BE49-F238E27FC236}">
                    <a16:creationId xmlns:a16="http://schemas.microsoft.com/office/drawing/2014/main" id="{A4BF587D-5993-4F8C-8B65-5A42F156C7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9992" y="2338265"/>
                <a:ext cx="5131403" cy="396488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15558E70-897D-469D-B1B6-6822AF2A5030}"/>
                  </a:ext>
                </a:extLst>
              </p:cNvPr>
              <p:cNvCxnSpPr>
                <a:cxnSpLocks/>
              </p:cNvCxnSpPr>
              <p:nvPr/>
            </p:nvCxnSpPr>
            <p:spPr>
              <a:xfrm flipH="1">
                <a:off x="5208373" y="1155361"/>
                <a:ext cx="5242794" cy="12603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E5A03B-1663-4948-B38F-3D1CD0097E3B}"/>
                  </a:ext>
                </a:extLst>
              </p:cNvPr>
              <p:cNvCxnSpPr>
                <a:cxnSpLocks/>
              </p:cNvCxnSpPr>
              <p:nvPr/>
            </p:nvCxnSpPr>
            <p:spPr>
              <a:xfrm flipH="1">
                <a:off x="10135737" y="1274562"/>
                <a:ext cx="499513" cy="49169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48402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A82B-73F3-4DA2-9292-3211F66C88CA}"/>
              </a:ext>
            </a:extLst>
          </p:cNvPr>
          <p:cNvSpPr>
            <a:spLocks noGrp="1"/>
          </p:cNvSpPr>
          <p:nvPr>
            <p:ph type="title"/>
          </p:nvPr>
        </p:nvSpPr>
        <p:spPr>
          <a:xfrm>
            <a:off x="1929492" y="158205"/>
            <a:ext cx="9307286" cy="1045664"/>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Sulfur Aerosol Enhancement with Base Heterogeneous Sulfur Chemistry (Base_Het)</a:t>
            </a:r>
          </a:p>
        </p:txBody>
      </p:sp>
      <p:sp>
        <p:nvSpPr>
          <p:cNvPr id="4" name="TextBox 3">
            <a:extLst>
              <a:ext uri="{FF2B5EF4-FFF2-40B4-BE49-F238E27FC236}">
                <a16:creationId xmlns:a16="http://schemas.microsoft.com/office/drawing/2014/main" id="{72C84E31-C9E1-455B-8799-B4890A0DAA8E}"/>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6</a:t>
            </a:r>
          </a:p>
        </p:txBody>
      </p:sp>
      <p:pic>
        <p:nvPicPr>
          <p:cNvPr id="5" name="Picture 4">
            <a:extLst>
              <a:ext uri="{FF2B5EF4-FFF2-40B4-BE49-F238E27FC236}">
                <a16:creationId xmlns:a16="http://schemas.microsoft.com/office/drawing/2014/main" id="{5928D376-7A54-4BAB-9D5E-4E0AB6A84181}"/>
              </a:ext>
            </a:extLst>
          </p:cNvPr>
          <p:cNvPicPr>
            <a:picLocks noChangeAspect="1"/>
          </p:cNvPicPr>
          <p:nvPr/>
        </p:nvPicPr>
        <p:blipFill>
          <a:blip r:embed="rId3"/>
          <a:stretch>
            <a:fillRect/>
          </a:stretch>
        </p:blipFill>
        <p:spPr>
          <a:xfrm>
            <a:off x="152591" y="65637"/>
            <a:ext cx="1349637" cy="1334847"/>
          </a:xfrm>
          <a:prstGeom prst="rect">
            <a:avLst/>
          </a:prstGeom>
        </p:spPr>
      </p:pic>
      <p:sp>
        <p:nvSpPr>
          <p:cNvPr id="15" name="TextBox 14">
            <a:extLst>
              <a:ext uri="{FF2B5EF4-FFF2-40B4-BE49-F238E27FC236}">
                <a16:creationId xmlns:a16="http://schemas.microsoft.com/office/drawing/2014/main" id="{7720330C-5486-4CD9-BD95-6283DC91FAF3}"/>
              </a:ext>
            </a:extLst>
          </p:cNvPr>
          <p:cNvSpPr txBox="1"/>
          <p:nvPr/>
        </p:nvSpPr>
        <p:spPr>
          <a:xfrm>
            <a:off x="3540814" y="2705398"/>
            <a:ext cx="2777760" cy="646331"/>
          </a:xfrm>
          <a:prstGeom prst="rect">
            <a:avLst/>
          </a:prstGeom>
          <a:noFill/>
          <a:ln>
            <a:noFill/>
          </a:ln>
        </p:spPr>
        <p:txBody>
          <a:bodyPr wrap="square" rtlCol="0">
            <a:spAutoFit/>
          </a:bodyPr>
          <a:lstStyle/>
          <a:p>
            <a:pPr algn="ctr"/>
            <a:r>
              <a:rPr lang="en-US" b="1" dirty="0">
                <a:solidFill>
                  <a:srgbClr val="002060"/>
                </a:solidFill>
              </a:rPr>
              <a:t>Average Hourly Increase:</a:t>
            </a:r>
          </a:p>
          <a:p>
            <a:pPr algn="ctr"/>
            <a:r>
              <a:rPr lang="en-US" b="1" dirty="0">
                <a:solidFill>
                  <a:srgbClr val="002060"/>
                </a:solidFill>
              </a:rPr>
              <a:t> Base_Het - Base</a:t>
            </a:r>
          </a:p>
        </p:txBody>
      </p:sp>
      <p:sp>
        <p:nvSpPr>
          <p:cNvPr id="16" name="TextBox 15">
            <a:extLst>
              <a:ext uri="{FF2B5EF4-FFF2-40B4-BE49-F238E27FC236}">
                <a16:creationId xmlns:a16="http://schemas.microsoft.com/office/drawing/2014/main" id="{E4C0D287-77E3-476A-9DE5-4397763E5085}"/>
              </a:ext>
            </a:extLst>
          </p:cNvPr>
          <p:cNvSpPr txBox="1"/>
          <p:nvPr/>
        </p:nvSpPr>
        <p:spPr>
          <a:xfrm>
            <a:off x="379706" y="2730485"/>
            <a:ext cx="2777760" cy="646331"/>
          </a:xfrm>
          <a:prstGeom prst="rect">
            <a:avLst/>
          </a:prstGeom>
          <a:noFill/>
          <a:ln>
            <a:noFill/>
          </a:ln>
        </p:spPr>
        <p:txBody>
          <a:bodyPr wrap="square" rtlCol="0">
            <a:spAutoFit/>
          </a:bodyPr>
          <a:lstStyle/>
          <a:p>
            <a:pPr algn="ctr"/>
            <a:r>
              <a:rPr lang="en-US" b="1" dirty="0">
                <a:solidFill>
                  <a:srgbClr val="002060"/>
                </a:solidFill>
              </a:rPr>
              <a:t>Max Hourly Increase: </a:t>
            </a:r>
          </a:p>
          <a:p>
            <a:pPr algn="ctr"/>
            <a:r>
              <a:rPr lang="en-US" b="1" dirty="0">
                <a:solidFill>
                  <a:srgbClr val="002060"/>
                </a:solidFill>
              </a:rPr>
              <a:t>Base_Het - Base</a:t>
            </a:r>
          </a:p>
        </p:txBody>
      </p:sp>
      <p:sp>
        <p:nvSpPr>
          <p:cNvPr id="17" name="TextBox 16">
            <a:extLst>
              <a:ext uri="{FF2B5EF4-FFF2-40B4-BE49-F238E27FC236}">
                <a16:creationId xmlns:a16="http://schemas.microsoft.com/office/drawing/2014/main" id="{4F23F615-9D87-4252-A6CD-31C175D20912}"/>
              </a:ext>
            </a:extLst>
          </p:cNvPr>
          <p:cNvSpPr txBox="1"/>
          <p:nvPr/>
        </p:nvSpPr>
        <p:spPr>
          <a:xfrm>
            <a:off x="1468080" y="2272260"/>
            <a:ext cx="3762120" cy="523220"/>
          </a:xfrm>
          <a:prstGeom prst="rect">
            <a:avLst/>
          </a:prstGeom>
          <a:noFill/>
        </p:spPr>
        <p:txBody>
          <a:bodyPr wrap="none" rtlCol="0">
            <a:spAutoFit/>
          </a:bodyPr>
          <a:lstStyle/>
          <a:p>
            <a:r>
              <a:rPr lang="en-US" sz="2800" dirty="0"/>
              <a:t>Ep 1 (Jan 25</a:t>
            </a:r>
            <a:r>
              <a:rPr lang="en-US" sz="2800" baseline="30000" dirty="0"/>
              <a:t>th</a:t>
            </a:r>
            <a:r>
              <a:rPr lang="en-US" sz="2800" dirty="0"/>
              <a:t> – Feb 11</a:t>
            </a:r>
            <a:r>
              <a:rPr lang="en-US" sz="2800" baseline="30000" dirty="0"/>
              <a:t>th</a:t>
            </a:r>
            <a:r>
              <a:rPr lang="en-US" sz="2800" dirty="0"/>
              <a:t>)</a:t>
            </a:r>
          </a:p>
        </p:txBody>
      </p:sp>
      <p:pic>
        <p:nvPicPr>
          <p:cNvPr id="18" name="Picture 17" descr="Diagram&#10;&#10;Description automatically generated">
            <a:extLst>
              <a:ext uri="{FF2B5EF4-FFF2-40B4-BE49-F238E27FC236}">
                <a16:creationId xmlns:a16="http://schemas.microsoft.com/office/drawing/2014/main" id="{6F426E44-1032-4016-8DFE-C87EBE7A26B8}"/>
              </a:ext>
            </a:extLst>
          </p:cNvPr>
          <p:cNvPicPr>
            <a:picLocks noChangeAspect="1"/>
          </p:cNvPicPr>
          <p:nvPr/>
        </p:nvPicPr>
        <p:blipFill rotWithShape="1">
          <a:blip r:embed="rId4">
            <a:extLst>
              <a:ext uri="{28A0092B-C50C-407E-A947-70E740481C1C}">
                <a14:useLocalDpi xmlns:a14="http://schemas.microsoft.com/office/drawing/2010/main" val="0"/>
              </a:ext>
            </a:extLst>
          </a:blip>
          <a:srcRect t="5461"/>
          <a:stretch/>
        </p:blipFill>
        <p:spPr>
          <a:xfrm>
            <a:off x="3389031" y="3300274"/>
            <a:ext cx="3081327" cy="3412878"/>
          </a:xfrm>
          <a:prstGeom prst="rect">
            <a:avLst/>
          </a:prstGeom>
        </p:spPr>
      </p:pic>
      <p:pic>
        <p:nvPicPr>
          <p:cNvPr id="19" name="Picture 18" descr="Diagram&#10;&#10;Description automatically generated">
            <a:extLst>
              <a:ext uri="{FF2B5EF4-FFF2-40B4-BE49-F238E27FC236}">
                <a16:creationId xmlns:a16="http://schemas.microsoft.com/office/drawing/2014/main" id="{67CDC7AE-8425-4A20-8356-CE795AC4E7E4}"/>
              </a:ext>
            </a:extLst>
          </p:cNvPr>
          <p:cNvPicPr>
            <a:picLocks noChangeAspect="1"/>
          </p:cNvPicPr>
          <p:nvPr/>
        </p:nvPicPr>
        <p:blipFill rotWithShape="1">
          <a:blip r:embed="rId5">
            <a:extLst>
              <a:ext uri="{28A0092B-C50C-407E-A947-70E740481C1C}">
                <a14:useLocalDpi xmlns:a14="http://schemas.microsoft.com/office/drawing/2010/main" val="0"/>
              </a:ext>
            </a:extLst>
          </a:blip>
          <a:srcRect t="5461"/>
          <a:stretch/>
        </p:blipFill>
        <p:spPr>
          <a:xfrm>
            <a:off x="236632" y="3328053"/>
            <a:ext cx="3081327" cy="3433166"/>
          </a:xfrm>
          <a:prstGeom prst="rect">
            <a:avLst/>
          </a:prstGeom>
        </p:spPr>
      </p:pic>
      <p:pic>
        <p:nvPicPr>
          <p:cNvPr id="20" name="Picture 2" descr="Christmas in canada cartoon vector illustration">
            <a:extLst>
              <a:ext uri="{FF2B5EF4-FFF2-40B4-BE49-F238E27FC236}">
                <a16:creationId xmlns:a16="http://schemas.microsoft.com/office/drawing/2014/main" id="{BEF28CBF-D5E6-46F1-9DAD-CF036FCC4E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9577" y="1400484"/>
            <a:ext cx="1578907" cy="789454"/>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8226EF94-CEE1-49C9-8EC7-D99A63228F21}"/>
              </a:ext>
            </a:extLst>
          </p:cNvPr>
          <p:cNvGrpSpPr/>
          <p:nvPr/>
        </p:nvGrpSpPr>
        <p:grpSpPr>
          <a:xfrm>
            <a:off x="6520159" y="2565951"/>
            <a:ext cx="5391970" cy="4047496"/>
            <a:chOff x="6722181" y="2810504"/>
            <a:chExt cx="5391970" cy="4047496"/>
          </a:xfrm>
        </p:grpSpPr>
        <p:pic>
          <p:nvPicPr>
            <p:cNvPr id="11" name="Picture 10" descr="Chart, bar chart&#10;&#10;Description automatically generated">
              <a:extLst>
                <a:ext uri="{FF2B5EF4-FFF2-40B4-BE49-F238E27FC236}">
                  <a16:creationId xmlns:a16="http://schemas.microsoft.com/office/drawing/2014/main" id="{9553855B-075A-46FE-BFEF-C4C003C20119}"/>
                </a:ext>
              </a:extLst>
            </p:cNvPr>
            <p:cNvPicPr>
              <a:picLocks noChangeAspect="1"/>
            </p:cNvPicPr>
            <p:nvPr/>
          </p:nvPicPr>
          <p:blipFill rotWithShape="1">
            <a:blip r:embed="rId7">
              <a:extLst>
                <a:ext uri="{28A0092B-C50C-407E-A947-70E740481C1C}">
                  <a14:useLocalDpi xmlns:a14="http://schemas.microsoft.com/office/drawing/2010/main" val="0"/>
                </a:ext>
              </a:extLst>
            </a:blip>
            <a:srcRect l="7810" t="20521" r="56261" b="14545"/>
            <a:stretch/>
          </p:blipFill>
          <p:spPr>
            <a:xfrm>
              <a:off x="6722181" y="3116038"/>
              <a:ext cx="3164122" cy="3161001"/>
            </a:xfrm>
            <a:prstGeom prst="rect">
              <a:avLst/>
            </a:prstGeom>
          </p:spPr>
        </p:pic>
        <p:pic>
          <p:nvPicPr>
            <p:cNvPr id="12" name="Picture 11" descr="Chart, bar chart&#10;&#10;Description automatically generated">
              <a:extLst>
                <a:ext uri="{FF2B5EF4-FFF2-40B4-BE49-F238E27FC236}">
                  <a16:creationId xmlns:a16="http://schemas.microsoft.com/office/drawing/2014/main" id="{2F3BD13C-4E2C-4E50-A220-FE1EE707E7E6}"/>
                </a:ext>
              </a:extLst>
            </p:cNvPr>
            <p:cNvPicPr>
              <a:picLocks noChangeAspect="1"/>
            </p:cNvPicPr>
            <p:nvPr/>
          </p:nvPicPr>
          <p:blipFill rotWithShape="1">
            <a:blip r:embed="rId7">
              <a:extLst>
                <a:ext uri="{28A0092B-C50C-407E-A947-70E740481C1C}">
                  <a14:useLocalDpi xmlns:a14="http://schemas.microsoft.com/office/drawing/2010/main" val="0"/>
                </a:ext>
              </a:extLst>
            </a:blip>
            <a:srcRect l="58510" t="33050" r="16358" b="35523"/>
            <a:stretch/>
          </p:blipFill>
          <p:spPr>
            <a:xfrm>
              <a:off x="9927499" y="3116037"/>
              <a:ext cx="2186652" cy="1511475"/>
            </a:xfrm>
            <a:prstGeom prst="rect">
              <a:avLst/>
            </a:prstGeom>
          </p:spPr>
        </p:pic>
        <p:sp>
          <p:nvSpPr>
            <p:cNvPr id="3" name="TextBox 2">
              <a:extLst>
                <a:ext uri="{FF2B5EF4-FFF2-40B4-BE49-F238E27FC236}">
                  <a16:creationId xmlns:a16="http://schemas.microsoft.com/office/drawing/2014/main" id="{A6263D63-72C3-40C7-A34F-B10EA392BF6D}"/>
                </a:ext>
              </a:extLst>
            </p:cNvPr>
            <p:cNvSpPr txBox="1"/>
            <p:nvPr/>
          </p:nvSpPr>
          <p:spPr>
            <a:xfrm>
              <a:off x="6869648" y="2810504"/>
              <a:ext cx="3189912" cy="369332"/>
            </a:xfrm>
            <a:prstGeom prst="rect">
              <a:avLst/>
            </a:prstGeom>
            <a:noFill/>
          </p:spPr>
          <p:txBody>
            <a:bodyPr wrap="none" rtlCol="0">
              <a:spAutoFit/>
            </a:bodyPr>
            <a:lstStyle/>
            <a:p>
              <a:r>
                <a:rPr lang="en-US" u="sng" dirty="0"/>
                <a:t>CMAQ Sulfur Aerosol Speciation</a:t>
              </a:r>
            </a:p>
          </p:txBody>
        </p:sp>
        <p:pic>
          <p:nvPicPr>
            <p:cNvPr id="4098" name="Picture 2" descr="Cabin concept illustration">
              <a:extLst>
                <a:ext uri="{FF2B5EF4-FFF2-40B4-BE49-F238E27FC236}">
                  <a16:creationId xmlns:a16="http://schemas.microsoft.com/office/drawing/2014/main" id="{7B19BC3F-F300-4E08-AAA5-2D7FED7A18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17801" y="6232615"/>
              <a:ext cx="625385" cy="62538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ity factories set">
              <a:extLst>
                <a:ext uri="{FF2B5EF4-FFF2-40B4-BE49-F238E27FC236}">
                  <a16:creationId xmlns:a16="http://schemas.microsoft.com/office/drawing/2014/main" id="{303A25B3-6D64-470E-9B40-4E9787175D7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118" r="68248" b="68378"/>
            <a:stretch/>
          </p:blipFill>
          <p:spPr bwMode="auto">
            <a:xfrm>
              <a:off x="7331958" y="6186735"/>
              <a:ext cx="1034014" cy="671265"/>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a:extLst>
              <a:ext uri="{FF2B5EF4-FFF2-40B4-BE49-F238E27FC236}">
                <a16:creationId xmlns:a16="http://schemas.microsoft.com/office/drawing/2014/main" id="{295539A7-90B9-4BCD-9964-383E3D8E29AF}"/>
              </a:ext>
            </a:extLst>
          </p:cNvPr>
          <p:cNvSpPr txBox="1"/>
          <p:nvPr/>
        </p:nvSpPr>
        <p:spPr>
          <a:xfrm>
            <a:off x="6520159" y="1492968"/>
            <a:ext cx="5391970" cy="923330"/>
          </a:xfrm>
          <a:prstGeom prst="rect">
            <a:avLst/>
          </a:prstGeom>
          <a:noFill/>
        </p:spPr>
        <p:txBody>
          <a:bodyPr wrap="square" rtlCol="0">
            <a:spAutoFit/>
          </a:bodyPr>
          <a:lstStyle/>
          <a:p>
            <a:pPr marL="285750" indent="-285750">
              <a:buFont typeface="Arial" panose="020B0604020202020204" pitchFamily="34" charset="0"/>
              <a:buChar char="•"/>
            </a:pPr>
            <a:r>
              <a:rPr lang="en-US" dirty="0"/>
              <a:t>Sulfur Aerosol increases in the Alaska Domain with the implementation of heterogeneous sulfur chemistry in the Base_Het run.</a:t>
            </a:r>
          </a:p>
        </p:txBody>
      </p:sp>
      <p:sp>
        <p:nvSpPr>
          <p:cNvPr id="23" name="TextBox 22">
            <a:extLst>
              <a:ext uri="{FF2B5EF4-FFF2-40B4-BE49-F238E27FC236}">
                <a16:creationId xmlns:a16="http://schemas.microsoft.com/office/drawing/2014/main" id="{7337E6A1-0947-4095-9B11-48BA92FF8F0F}"/>
              </a:ext>
            </a:extLst>
          </p:cNvPr>
          <p:cNvSpPr txBox="1"/>
          <p:nvPr/>
        </p:nvSpPr>
        <p:spPr>
          <a:xfrm>
            <a:off x="9684282" y="4441703"/>
            <a:ext cx="2227848" cy="2308324"/>
          </a:xfrm>
          <a:prstGeom prst="rect">
            <a:avLst/>
          </a:prstGeom>
          <a:noFill/>
        </p:spPr>
        <p:txBody>
          <a:bodyPr wrap="square" rtlCol="0">
            <a:spAutoFit/>
          </a:bodyPr>
          <a:lstStyle/>
          <a:p>
            <a:pPr marL="285750" indent="-285750">
              <a:buFont typeface="Arial" panose="020B0604020202020204" pitchFamily="34" charset="0"/>
              <a:buChar char="•"/>
            </a:pPr>
            <a:r>
              <a:rPr lang="en-US" dirty="0"/>
              <a:t>Heterogeneous sulfur aerosol formation dominated by the </a:t>
            </a:r>
            <a:r>
              <a:rPr lang="en-US" b="1" dirty="0">
                <a:solidFill>
                  <a:srgbClr val="FF1493"/>
                </a:solidFill>
              </a:rPr>
              <a:t>TMI-catalyzed O</a:t>
            </a:r>
            <a:r>
              <a:rPr lang="en-US" b="1" baseline="-25000" dirty="0">
                <a:solidFill>
                  <a:srgbClr val="FF1493"/>
                </a:solidFill>
              </a:rPr>
              <a:t>2</a:t>
            </a:r>
            <a:r>
              <a:rPr lang="en-US" b="1" dirty="0">
                <a:solidFill>
                  <a:srgbClr val="FF1493"/>
                </a:solidFill>
              </a:rPr>
              <a:t> oxidation pathway</a:t>
            </a:r>
          </a:p>
          <a:p>
            <a:endParaRPr lang="en-US" dirty="0"/>
          </a:p>
        </p:txBody>
      </p:sp>
      <p:sp>
        <p:nvSpPr>
          <p:cNvPr id="6" name="TextBox 5">
            <a:extLst>
              <a:ext uri="{FF2B5EF4-FFF2-40B4-BE49-F238E27FC236}">
                <a16:creationId xmlns:a16="http://schemas.microsoft.com/office/drawing/2014/main" id="{62A4FA2B-6BA6-4960-B4CC-5773C3B8935B}"/>
              </a:ext>
            </a:extLst>
          </p:cNvPr>
          <p:cNvSpPr txBox="1"/>
          <p:nvPr/>
        </p:nvSpPr>
        <p:spPr>
          <a:xfrm>
            <a:off x="7087630" y="2935283"/>
            <a:ext cx="1076320" cy="369332"/>
          </a:xfrm>
          <a:prstGeom prst="rect">
            <a:avLst/>
          </a:prstGeom>
          <a:noFill/>
        </p:spPr>
        <p:txBody>
          <a:bodyPr wrap="none" rtlCol="0">
            <a:spAutoFit/>
          </a:bodyPr>
          <a:lstStyle/>
          <a:p>
            <a:r>
              <a:rPr lang="en-US" dirty="0"/>
              <a:t>Base_Het</a:t>
            </a:r>
          </a:p>
        </p:txBody>
      </p:sp>
    </p:spTree>
    <p:extLst>
      <p:ext uri="{BB962C8B-B14F-4D97-AF65-F5344CB8AC3E}">
        <p14:creationId xmlns:p14="http://schemas.microsoft.com/office/powerpoint/2010/main" val="3744365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A82B-73F3-4DA2-9292-3211F66C88CA}"/>
              </a:ext>
            </a:extLst>
          </p:cNvPr>
          <p:cNvSpPr>
            <a:spLocks noGrp="1"/>
          </p:cNvSpPr>
          <p:nvPr>
            <p:ph type="title"/>
          </p:nvPr>
        </p:nvSpPr>
        <p:spPr>
          <a:xfrm>
            <a:off x="1657424" y="104371"/>
            <a:ext cx="9307286" cy="1045664"/>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Sulfur Aerosol Enhancement with Base Heterogeneous Sulfur Chemistry (Base_Het)</a:t>
            </a:r>
          </a:p>
        </p:txBody>
      </p:sp>
      <p:sp>
        <p:nvSpPr>
          <p:cNvPr id="4" name="TextBox 3">
            <a:extLst>
              <a:ext uri="{FF2B5EF4-FFF2-40B4-BE49-F238E27FC236}">
                <a16:creationId xmlns:a16="http://schemas.microsoft.com/office/drawing/2014/main" id="{72C84E31-C9E1-455B-8799-B4890A0DAA8E}"/>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7</a:t>
            </a:r>
          </a:p>
        </p:txBody>
      </p:sp>
      <p:pic>
        <p:nvPicPr>
          <p:cNvPr id="5" name="Picture 4">
            <a:extLst>
              <a:ext uri="{FF2B5EF4-FFF2-40B4-BE49-F238E27FC236}">
                <a16:creationId xmlns:a16="http://schemas.microsoft.com/office/drawing/2014/main" id="{5928D376-7A54-4BAB-9D5E-4E0AB6A84181}"/>
              </a:ext>
            </a:extLst>
          </p:cNvPr>
          <p:cNvPicPr>
            <a:picLocks noChangeAspect="1"/>
          </p:cNvPicPr>
          <p:nvPr/>
        </p:nvPicPr>
        <p:blipFill>
          <a:blip r:embed="rId3"/>
          <a:stretch>
            <a:fillRect/>
          </a:stretch>
        </p:blipFill>
        <p:spPr>
          <a:xfrm>
            <a:off x="152591" y="65637"/>
            <a:ext cx="1349637" cy="1334847"/>
          </a:xfrm>
          <a:prstGeom prst="rect">
            <a:avLst/>
          </a:prstGeom>
        </p:spPr>
      </p:pic>
      <p:sp>
        <p:nvSpPr>
          <p:cNvPr id="6" name="TextBox 5">
            <a:extLst>
              <a:ext uri="{FF2B5EF4-FFF2-40B4-BE49-F238E27FC236}">
                <a16:creationId xmlns:a16="http://schemas.microsoft.com/office/drawing/2014/main" id="{B9634496-65BC-42A3-91A0-1D370EAE7956}"/>
              </a:ext>
            </a:extLst>
          </p:cNvPr>
          <p:cNvSpPr txBox="1"/>
          <p:nvPr/>
        </p:nvSpPr>
        <p:spPr>
          <a:xfrm>
            <a:off x="3281888" y="2318909"/>
            <a:ext cx="2610095" cy="646331"/>
          </a:xfrm>
          <a:prstGeom prst="rect">
            <a:avLst/>
          </a:prstGeom>
          <a:noFill/>
          <a:ln>
            <a:noFill/>
          </a:ln>
        </p:spPr>
        <p:txBody>
          <a:bodyPr wrap="square" rtlCol="0">
            <a:spAutoFit/>
          </a:bodyPr>
          <a:lstStyle/>
          <a:p>
            <a:pPr algn="ctr"/>
            <a:r>
              <a:rPr lang="en-US" b="1" dirty="0">
                <a:solidFill>
                  <a:srgbClr val="002060"/>
                </a:solidFill>
              </a:rPr>
              <a:t>Average Hourly Increase:</a:t>
            </a:r>
          </a:p>
          <a:p>
            <a:pPr algn="ctr"/>
            <a:r>
              <a:rPr lang="en-US" b="1" dirty="0">
                <a:solidFill>
                  <a:srgbClr val="002060"/>
                </a:solidFill>
              </a:rPr>
              <a:t> Base_Het - Base</a:t>
            </a:r>
          </a:p>
        </p:txBody>
      </p:sp>
      <p:sp>
        <p:nvSpPr>
          <p:cNvPr id="7" name="TextBox 6">
            <a:extLst>
              <a:ext uri="{FF2B5EF4-FFF2-40B4-BE49-F238E27FC236}">
                <a16:creationId xmlns:a16="http://schemas.microsoft.com/office/drawing/2014/main" id="{19C13CA2-5F09-4B38-A838-73231618040B}"/>
              </a:ext>
            </a:extLst>
          </p:cNvPr>
          <p:cNvSpPr txBox="1"/>
          <p:nvPr/>
        </p:nvSpPr>
        <p:spPr>
          <a:xfrm>
            <a:off x="482428" y="2347812"/>
            <a:ext cx="2430083" cy="646331"/>
          </a:xfrm>
          <a:prstGeom prst="rect">
            <a:avLst/>
          </a:prstGeom>
          <a:noFill/>
          <a:ln>
            <a:noFill/>
          </a:ln>
        </p:spPr>
        <p:txBody>
          <a:bodyPr wrap="square" rtlCol="0">
            <a:spAutoFit/>
          </a:bodyPr>
          <a:lstStyle/>
          <a:p>
            <a:pPr algn="ctr"/>
            <a:r>
              <a:rPr lang="en-US" b="1" dirty="0">
                <a:solidFill>
                  <a:srgbClr val="002060"/>
                </a:solidFill>
              </a:rPr>
              <a:t>Max Hourly Increase: </a:t>
            </a:r>
          </a:p>
          <a:p>
            <a:pPr algn="ctr"/>
            <a:r>
              <a:rPr lang="en-US" b="1" dirty="0">
                <a:solidFill>
                  <a:srgbClr val="002060"/>
                </a:solidFill>
              </a:rPr>
              <a:t>Base_Het - Base</a:t>
            </a:r>
          </a:p>
        </p:txBody>
      </p:sp>
      <p:sp>
        <p:nvSpPr>
          <p:cNvPr id="8" name="TextBox 7">
            <a:extLst>
              <a:ext uri="{FF2B5EF4-FFF2-40B4-BE49-F238E27FC236}">
                <a16:creationId xmlns:a16="http://schemas.microsoft.com/office/drawing/2014/main" id="{06AFA10F-E6CA-43A2-B02E-703D6ACF217E}"/>
              </a:ext>
            </a:extLst>
          </p:cNvPr>
          <p:cNvSpPr txBox="1"/>
          <p:nvPr/>
        </p:nvSpPr>
        <p:spPr>
          <a:xfrm>
            <a:off x="1263416" y="1893248"/>
            <a:ext cx="3762120" cy="523220"/>
          </a:xfrm>
          <a:prstGeom prst="rect">
            <a:avLst/>
          </a:prstGeom>
          <a:noFill/>
        </p:spPr>
        <p:txBody>
          <a:bodyPr wrap="none" rtlCol="0">
            <a:spAutoFit/>
          </a:bodyPr>
          <a:lstStyle/>
          <a:p>
            <a:r>
              <a:rPr lang="en-US" sz="2800" dirty="0"/>
              <a:t>Ep 1 (Jan 25</a:t>
            </a:r>
            <a:r>
              <a:rPr lang="en-US" sz="2800" baseline="30000" dirty="0"/>
              <a:t>th</a:t>
            </a:r>
            <a:r>
              <a:rPr lang="en-US" sz="2800" dirty="0"/>
              <a:t> – Feb 11</a:t>
            </a:r>
            <a:r>
              <a:rPr lang="en-US" sz="2800" baseline="30000" dirty="0"/>
              <a:t>th</a:t>
            </a:r>
            <a:r>
              <a:rPr lang="en-US" sz="2800" dirty="0"/>
              <a:t>)</a:t>
            </a:r>
          </a:p>
        </p:txBody>
      </p:sp>
      <p:pic>
        <p:nvPicPr>
          <p:cNvPr id="9" name="Picture 8" descr="Diagram&#10;&#10;Description automatically generated">
            <a:extLst>
              <a:ext uri="{FF2B5EF4-FFF2-40B4-BE49-F238E27FC236}">
                <a16:creationId xmlns:a16="http://schemas.microsoft.com/office/drawing/2014/main" id="{ABE44771-87CE-4CE6-82A9-3DB35A64CB2B}"/>
              </a:ext>
            </a:extLst>
          </p:cNvPr>
          <p:cNvPicPr>
            <a:picLocks noChangeAspect="1"/>
          </p:cNvPicPr>
          <p:nvPr/>
        </p:nvPicPr>
        <p:blipFill rotWithShape="1">
          <a:blip r:embed="rId4">
            <a:extLst>
              <a:ext uri="{28A0092B-C50C-407E-A947-70E740481C1C}">
                <a14:useLocalDpi xmlns:a14="http://schemas.microsoft.com/office/drawing/2010/main" val="0"/>
              </a:ext>
            </a:extLst>
          </a:blip>
          <a:srcRect t="5461"/>
          <a:stretch/>
        </p:blipFill>
        <p:spPr>
          <a:xfrm>
            <a:off x="3144476" y="2971849"/>
            <a:ext cx="2926658" cy="3241567"/>
          </a:xfrm>
          <a:prstGeom prst="rect">
            <a:avLst/>
          </a:prstGeom>
        </p:spPr>
      </p:pic>
      <p:pic>
        <p:nvPicPr>
          <p:cNvPr id="13" name="Picture 12" descr="Diagram&#10;&#10;Description automatically generated">
            <a:extLst>
              <a:ext uri="{FF2B5EF4-FFF2-40B4-BE49-F238E27FC236}">
                <a16:creationId xmlns:a16="http://schemas.microsoft.com/office/drawing/2014/main" id="{0B8F3386-933C-45A7-87AD-F1E65511B379}"/>
              </a:ext>
            </a:extLst>
          </p:cNvPr>
          <p:cNvPicPr>
            <a:picLocks noChangeAspect="1"/>
          </p:cNvPicPr>
          <p:nvPr/>
        </p:nvPicPr>
        <p:blipFill rotWithShape="1">
          <a:blip r:embed="rId5">
            <a:extLst>
              <a:ext uri="{28A0092B-C50C-407E-A947-70E740481C1C}">
                <a14:useLocalDpi xmlns:a14="http://schemas.microsoft.com/office/drawing/2010/main" val="0"/>
              </a:ext>
            </a:extLst>
          </a:blip>
          <a:srcRect t="5461"/>
          <a:stretch/>
        </p:blipFill>
        <p:spPr>
          <a:xfrm>
            <a:off x="194095" y="3000646"/>
            <a:ext cx="2926659" cy="3260837"/>
          </a:xfrm>
          <a:prstGeom prst="rect">
            <a:avLst/>
          </a:prstGeom>
        </p:spPr>
      </p:pic>
      <p:sp>
        <p:nvSpPr>
          <p:cNvPr id="14" name="TextBox 13">
            <a:extLst>
              <a:ext uri="{FF2B5EF4-FFF2-40B4-BE49-F238E27FC236}">
                <a16:creationId xmlns:a16="http://schemas.microsoft.com/office/drawing/2014/main" id="{AEE18DD6-EA9D-409E-99D6-D24468C19C13}"/>
              </a:ext>
            </a:extLst>
          </p:cNvPr>
          <p:cNvSpPr txBox="1"/>
          <p:nvPr/>
        </p:nvSpPr>
        <p:spPr>
          <a:xfrm>
            <a:off x="9201728" y="2326546"/>
            <a:ext cx="2597072" cy="646331"/>
          </a:xfrm>
          <a:prstGeom prst="rect">
            <a:avLst/>
          </a:prstGeom>
          <a:noFill/>
          <a:ln>
            <a:noFill/>
          </a:ln>
        </p:spPr>
        <p:txBody>
          <a:bodyPr wrap="square" rtlCol="0">
            <a:spAutoFit/>
          </a:bodyPr>
          <a:lstStyle/>
          <a:p>
            <a:pPr algn="ctr"/>
            <a:r>
              <a:rPr lang="en-US" b="1" dirty="0">
                <a:solidFill>
                  <a:srgbClr val="002060"/>
                </a:solidFill>
              </a:rPr>
              <a:t>Average Hourly Increase:</a:t>
            </a:r>
          </a:p>
          <a:p>
            <a:pPr algn="ctr"/>
            <a:r>
              <a:rPr lang="en-US" b="1" dirty="0">
                <a:solidFill>
                  <a:srgbClr val="002060"/>
                </a:solidFill>
              </a:rPr>
              <a:t> Base_Het - Base</a:t>
            </a:r>
          </a:p>
        </p:txBody>
      </p:sp>
      <p:sp>
        <p:nvSpPr>
          <p:cNvPr id="15" name="TextBox 14">
            <a:extLst>
              <a:ext uri="{FF2B5EF4-FFF2-40B4-BE49-F238E27FC236}">
                <a16:creationId xmlns:a16="http://schemas.microsoft.com/office/drawing/2014/main" id="{CEF2B5EF-52C2-43B3-9D5C-38EE7F9C0EBB}"/>
              </a:ext>
            </a:extLst>
          </p:cNvPr>
          <p:cNvSpPr txBox="1"/>
          <p:nvPr/>
        </p:nvSpPr>
        <p:spPr>
          <a:xfrm>
            <a:off x="6396891" y="2318909"/>
            <a:ext cx="2267801" cy="646331"/>
          </a:xfrm>
          <a:prstGeom prst="rect">
            <a:avLst/>
          </a:prstGeom>
          <a:noFill/>
          <a:ln>
            <a:noFill/>
          </a:ln>
        </p:spPr>
        <p:txBody>
          <a:bodyPr wrap="square" rtlCol="0">
            <a:spAutoFit/>
          </a:bodyPr>
          <a:lstStyle/>
          <a:p>
            <a:pPr algn="ctr"/>
            <a:r>
              <a:rPr lang="en-US" b="1" dirty="0">
                <a:solidFill>
                  <a:srgbClr val="002060"/>
                </a:solidFill>
              </a:rPr>
              <a:t>Max Hourly Increase: </a:t>
            </a:r>
          </a:p>
          <a:p>
            <a:pPr algn="ctr"/>
            <a:r>
              <a:rPr lang="en-US" b="1" dirty="0">
                <a:solidFill>
                  <a:srgbClr val="002060"/>
                </a:solidFill>
              </a:rPr>
              <a:t>Base_Het - Base</a:t>
            </a:r>
          </a:p>
        </p:txBody>
      </p:sp>
      <p:sp>
        <p:nvSpPr>
          <p:cNvPr id="16" name="TextBox 15">
            <a:extLst>
              <a:ext uri="{FF2B5EF4-FFF2-40B4-BE49-F238E27FC236}">
                <a16:creationId xmlns:a16="http://schemas.microsoft.com/office/drawing/2014/main" id="{66B619B2-1534-460C-A847-2A02A13FAE6A}"/>
              </a:ext>
            </a:extLst>
          </p:cNvPr>
          <p:cNvSpPr txBox="1"/>
          <p:nvPr/>
        </p:nvSpPr>
        <p:spPr>
          <a:xfrm>
            <a:off x="7225790" y="1885783"/>
            <a:ext cx="3823483" cy="523220"/>
          </a:xfrm>
          <a:prstGeom prst="rect">
            <a:avLst/>
          </a:prstGeom>
          <a:noFill/>
        </p:spPr>
        <p:txBody>
          <a:bodyPr wrap="none" rtlCol="0">
            <a:spAutoFit/>
          </a:bodyPr>
          <a:lstStyle/>
          <a:p>
            <a:r>
              <a:rPr lang="en-US" sz="2800" dirty="0"/>
              <a:t>Ep 2 (Nov 4</a:t>
            </a:r>
            <a:r>
              <a:rPr lang="en-US" sz="2800" baseline="30000" dirty="0"/>
              <a:t>th</a:t>
            </a:r>
            <a:r>
              <a:rPr lang="en-US" sz="2800" dirty="0"/>
              <a:t>  – Nov 17</a:t>
            </a:r>
            <a:r>
              <a:rPr lang="en-US" sz="2800" baseline="30000" dirty="0"/>
              <a:t>th</a:t>
            </a:r>
            <a:r>
              <a:rPr lang="en-US" sz="2800" dirty="0"/>
              <a:t>)</a:t>
            </a:r>
          </a:p>
        </p:txBody>
      </p:sp>
      <p:pic>
        <p:nvPicPr>
          <p:cNvPr id="17" name="Picture 16" descr="Diagram&#10;&#10;Description automatically generated">
            <a:extLst>
              <a:ext uri="{FF2B5EF4-FFF2-40B4-BE49-F238E27FC236}">
                <a16:creationId xmlns:a16="http://schemas.microsoft.com/office/drawing/2014/main" id="{5F86AF38-010D-40A7-899B-F4BEE4D6FDF0}"/>
              </a:ext>
            </a:extLst>
          </p:cNvPr>
          <p:cNvPicPr>
            <a:picLocks noChangeAspect="1"/>
          </p:cNvPicPr>
          <p:nvPr/>
        </p:nvPicPr>
        <p:blipFill rotWithShape="1">
          <a:blip r:embed="rId6">
            <a:extLst>
              <a:ext uri="{28A0092B-C50C-407E-A947-70E740481C1C}">
                <a14:useLocalDpi xmlns:a14="http://schemas.microsoft.com/office/drawing/2010/main" val="0"/>
              </a:ext>
            </a:extLst>
          </a:blip>
          <a:srcRect t="5917"/>
          <a:stretch/>
        </p:blipFill>
        <p:spPr>
          <a:xfrm>
            <a:off x="6105917" y="3002948"/>
            <a:ext cx="2923491" cy="3241566"/>
          </a:xfrm>
          <a:prstGeom prst="rect">
            <a:avLst/>
          </a:prstGeom>
        </p:spPr>
      </p:pic>
      <p:pic>
        <p:nvPicPr>
          <p:cNvPr id="18" name="Picture 17" descr="Diagram&#10;&#10;Description automatically generated">
            <a:extLst>
              <a:ext uri="{FF2B5EF4-FFF2-40B4-BE49-F238E27FC236}">
                <a16:creationId xmlns:a16="http://schemas.microsoft.com/office/drawing/2014/main" id="{D6659D32-A6E5-46C4-90D9-2EB3F6AD4D1A}"/>
              </a:ext>
            </a:extLst>
          </p:cNvPr>
          <p:cNvPicPr>
            <a:picLocks noChangeAspect="1"/>
          </p:cNvPicPr>
          <p:nvPr/>
        </p:nvPicPr>
        <p:blipFill rotWithShape="1">
          <a:blip r:embed="rId7">
            <a:extLst>
              <a:ext uri="{28A0092B-C50C-407E-A947-70E740481C1C}">
                <a14:useLocalDpi xmlns:a14="http://schemas.microsoft.com/office/drawing/2010/main" val="0"/>
              </a:ext>
            </a:extLst>
          </a:blip>
          <a:srcRect t="5917"/>
          <a:stretch/>
        </p:blipFill>
        <p:spPr>
          <a:xfrm>
            <a:off x="9058670" y="2990131"/>
            <a:ext cx="2940869" cy="3241565"/>
          </a:xfrm>
          <a:prstGeom prst="rect">
            <a:avLst/>
          </a:prstGeom>
        </p:spPr>
      </p:pic>
      <p:pic>
        <p:nvPicPr>
          <p:cNvPr id="20" name="Picture 2" descr="Christmas in canada cartoon vector illustration">
            <a:extLst>
              <a:ext uri="{FF2B5EF4-FFF2-40B4-BE49-F238E27FC236}">
                <a16:creationId xmlns:a16="http://schemas.microsoft.com/office/drawing/2014/main" id="{6E39EB92-98A3-444A-B31F-6C84B33E47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1070" y="1288030"/>
            <a:ext cx="1166812" cy="5834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Spooky halloween autumn fantasy forest in fog realistic background illustration">
            <a:extLst>
              <a:ext uri="{FF2B5EF4-FFF2-40B4-BE49-F238E27FC236}">
                <a16:creationId xmlns:a16="http://schemas.microsoft.com/office/drawing/2014/main" id="{E5036FB8-688C-4581-B4A5-A7FB6E0DAA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55009" y="1324236"/>
            <a:ext cx="1152384" cy="576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84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A82B-73F3-4DA2-9292-3211F66C88CA}"/>
              </a:ext>
            </a:extLst>
          </p:cNvPr>
          <p:cNvSpPr>
            <a:spLocks noGrp="1"/>
          </p:cNvSpPr>
          <p:nvPr>
            <p:ph type="title"/>
          </p:nvPr>
        </p:nvSpPr>
        <p:spPr>
          <a:xfrm>
            <a:off x="1657424" y="104371"/>
            <a:ext cx="9307286" cy="1045664"/>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Sulfur Aerosol Enhancement with Base Heterogeneous Sulfur Chemistry (Base_Het)</a:t>
            </a:r>
          </a:p>
        </p:txBody>
      </p:sp>
      <p:sp>
        <p:nvSpPr>
          <p:cNvPr id="4" name="TextBox 3">
            <a:extLst>
              <a:ext uri="{FF2B5EF4-FFF2-40B4-BE49-F238E27FC236}">
                <a16:creationId xmlns:a16="http://schemas.microsoft.com/office/drawing/2014/main" id="{72C84E31-C9E1-455B-8799-B4890A0DAA8E}"/>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7</a:t>
            </a:r>
          </a:p>
        </p:txBody>
      </p:sp>
      <p:pic>
        <p:nvPicPr>
          <p:cNvPr id="5" name="Picture 4">
            <a:extLst>
              <a:ext uri="{FF2B5EF4-FFF2-40B4-BE49-F238E27FC236}">
                <a16:creationId xmlns:a16="http://schemas.microsoft.com/office/drawing/2014/main" id="{5928D376-7A54-4BAB-9D5E-4E0AB6A84181}"/>
              </a:ext>
            </a:extLst>
          </p:cNvPr>
          <p:cNvPicPr>
            <a:picLocks noChangeAspect="1"/>
          </p:cNvPicPr>
          <p:nvPr/>
        </p:nvPicPr>
        <p:blipFill>
          <a:blip r:embed="rId3"/>
          <a:stretch>
            <a:fillRect/>
          </a:stretch>
        </p:blipFill>
        <p:spPr>
          <a:xfrm>
            <a:off x="152591" y="65637"/>
            <a:ext cx="1349637" cy="1334847"/>
          </a:xfrm>
          <a:prstGeom prst="rect">
            <a:avLst/>
          </a:prstGeom>
        </p:spPr>
      </p:pic>
      <p:sp>
        <p:nvSpPr>
          <p:cNvPr id="6" name="TextBox 5">
            <a:extLst>
              <a:ext uri="{FF2B5EF4-FFF2-40B4-BE49-F238E27FC236}">
                <a16:creationId xmlns:a16="http://schemas.microsoft.com/office/drawing/2014/main" id="{B9634496-65BC-42A3-91A0-1D370EAE7956}"/>
              </a:ext>
            </a:extLst>
          </p:cNvPr>
          <p:cNvSpPr txBox="1"/>
          <p:nvPr/>
        </p:nvSpPr>
        <p:spPr>
          <a:xfrm>
            <a:off x="3281888" y="2318909"/>
            <a:ext cx="2610095" cy="646331"/>
          </a:xfrm>
          <a:prstGeom prst="rect">
            <a:avLst/>
          </a:prstGeom>
          <a:noFill/>
          <a:ln>
            <a:noFill/>
          </a:ln>
        </p:spPr>
        <p:txBody>
          <a:bodyPr wrap="square" rtlCol="0">
            <a:spAutoFit/>
          </a:bodyPr>
          <a:lstStyle/>
          <a:p>
            <a:pPr algn="ctr"/>
            <a:r>
              <a:rPr lang="en-US" b="1" dirty="0">
                <a:solidFill>
                  <a:srgbClr val="002060"/>
                </a:solidFill>
              </a:rPr>
              <a:t>Average Hourly Increase:</a:t>
            </a:r>
          </a:p>
          <a:p>
            <a:pPr algn="ctr"/>
            <a:r>
              <a:rPr lang="en-US" b="1" dirty="0">
                <a:solidFill>
                  <a:srgbClr val="002060"/>
                </a:solidFill>
              </a:rPr>
              <a:t> Base_Het - Base</a:t>
            </a:r>
          </a:p>
        </p:txBody>
      </p:sp>
      <p:sp>
        <p:nvSpPr>
          <p:cNvPr id="7" name="TextBox 6">
            <a:extLst>
              <a:ext uri="{FF2B5EF4-FFF2-40B4-BE49-F238E27FC236}">
                <a16:creationId xmlns:a16="http://schemas.microsoft.com/office/drawing/2014/main" id="{19C13CA2-5F09-4B38-A838-73231618040B}"/>
              </a:ext>
            </a:extLst>
          </p:cNvPr>
          <p:cNvSpPr txBox="1"/>
          <p:nvPr/>
        </p:nvSpPr>
        <p:spPr>
          <a:xfrm>
            <a:off x="482428" y="2347812"/>
            <a:ext cx="2430083" cy="646331"/>
          </a:xfrm>
          <a:prstGeom prst="rect">
            <a:avLst/>
          </a:prstGeom>
          <a:noFill/>
          <a:ln>
            <a:noFill/>
          </a:ln>
        </p:spPr>
        <p:txBody>
          <a:bodyPr wrap="square" rtlCol="0">
            <a:spAutoFit/>
          </a:bodyPr>
          <a:lstStyle/>
          <a:p>
            <a:pPr algn="ctr"/>
            <a:r>
              <a:rPr lang="en-US" b="1" dirty="0">
                <a:solidFill>
                  <a:srgbClr val="002060"/>
                </a:solidFill>
              </a:rPr>
              <a:t>Max Hourly Increase: </a:t>
            </a:r>
          </a:p>
          <a:p>
            <a:pPr algn="ctr"/>
            <a:r>
              <a:rPr lang="en-US" b="1" dirty="0">
                <a:solidFill>
                  <a:srgbClr val="002060"/>
                </a:solidFill>
              </a:rPr>
              <a:t>Base_Het - Base</a:t>
            </a:r>
          </a:p>
        </p:txBody>
      </p:sp>
      <p:sp>
        <p:nvSpPr>
          <p:cNvPr id="8" name="TextBox 7">
            <a:extLst>
              <a:ext uri="{FF2B5EF4-FFF2-40B4-BE49-F238E27FC236}">
                <a16:creationId xmlns:a16="http://schemas.microsoft.com/office/drawing/2014/main" id="{06AFA10F-E6CA-43A2-B02E-703D6ACF217E}"/>
              </a:ext>
            </a:extLst>
          </p:cNvPr>
          <p:cNvSpPr txBox="1"/>
          <p:nvPr/>
        </p:nvSpPr>
        <p:spPr>
          <a:xfrm>
            <a:off x="1263416" y="1893248"/>
            <a:ext cx="3762120" cy="523220"/>
          </a:xfrm>
          <a:prstGeom prst="rect">
            <a:avLst/>
          </a:prstGeom>
          <a:noFill/>
        </p:spPr>
        <p:txBody>
          <a:bodyPr wrap="none" rtlCol="0">
            <a:spAutoFit/>
          </a:bodyPr>
          <a:lstStyle/>
          <a:p>
            <a:r>
              <a:rPr lang="en-US" sz="2800" dirty="0"/>
              <a:t>Ep 1 (Jan 25</a:t>
            </a:r>
            <a:r>
              <a:rPr lang="en-US" sz="2800" baseline="30000" dirty="0"/>
              <a:t>th</a:t>
            </a:r>
            <a:r>
              <a:rPr lang="en-US" sz="2800" dirty="0"/>
              <a:t> – Feb 11</a:t>
            </a:r>
            <a:r>
              <a:rPr lang="en-US" sz="2800" baseline="30000" dirty="0"/>
              <a:t>th</a:t>
            </a:r>
            <a:r>
              <a:rPr lang="en-US" sz="2800" dirty="0"/>
              <a:t>)</a:t>
            </a:r>
          </a:p>
        </p:txBody>
      </p:sp>
      <p:pic>
        <p:nvPicPr>
          <p:cNvPr id="9" name="Picture 8" descr="Diagram&#10;&#10;Description automatically generated">
            <a:extLst>
              <a:ext uri="{FF2B5EF4-FFF2-40B4-BE49-F238E27FC236}">
                <a16:creationId xmlns:a16="http://schemas.microsoft.com/office/drawing/2014/main" id="{ABE44771-87CE-4CE6-82A9-3DB35A64CB2B}"/>
              </a:ext>
            </a:extLst>
          </p:cNvPr>
          <p:cNvPicPr>
            <a:picLocks noChangeAspect="1"/>
          </p:cNvPicPr>
          <p:nvPr/>
        </p:nvPicPr>
        <p:blipFill rotWithShape="1">
          <a:blip r:embed="rId4">
            <a:extLst>
              <a:ext uri="{28A0092B-C50C-407E-A947-70E740481C1C}">
                <a14:useLocalDpi xmlns:a14="http://schemas.microsoft.com/office/drawing/2010/main" val="0"/>
              </a:ext>
            </a:extLst>
          </a:blip>
          <a:srcRect t="5461"/>
          <a:stretch/>
        </p:blipFill>
        <p:spPr>
          <a:xfrm>
            <a:off x="3144476" y="2971849"/>
            <a:ext cx="2926658" cy="3241567"/>
          </a:xfrm>
          <a:prstGeom prst="rect">
            <a:avLst/>
          </a:prstGeom>
        </p:spPr>
      </p:pic>
      <p:pic>
        <p:nvPicPr>
          <p:cNvPr id="13" name="Picture 12" descr="Diagram&#10;&#10;Description automatically generated">
            <a:extLst>
              <a:ext uri="{FF2B5EF4-FFF2-40B4-BE49-F238E27FC236}">
                <a16:creationId xmlns:a16="http://schemas.microsoft.com/office/drawing/2014/main" id="{0B8F3386-933C-45A7-87AD-F1E65511B379}"/>
              </a:ext>
            </a:extLst>
          </p:cNvPr>
          <p:cNvPicPr>
            <a:picLocks noChangeAspect="1"/>
          </p:cNvPicPr>
          <p:nvPr/>
        </p:nvPicPr>
        <p:blipFill rotWithShape="1">
          <a:blip r:embed="rId5">
            <a:extLst>
              <a:ext uri="{28A0092B-C50C-407E-A947-70E740481C1C}">
                <a14:useLocalDpi xmlns:a14="http://schemas.microsoft.com/office/drawing/2010/main" val="0"/>
              </a:ext>
            </a:extLst>
          </a:blip>
          <a:srcRect t="5461"/>
          <a:stretch/>
        </p:blipFill>
        <p:spPr>
          <a:xfrm>
            <a:off x="194095" y="3000646"/>
            <a:ext cx="2926659" cy="3260837"/>
          </a:xfrm>
          <a:prstGeom prst="rect">
            <a:avLst/>
          </a:prstGeom>
        </p:spPr>
      </p:pic>
      <p:sp>
        <p:nvSpPr>
          <p:cNvPr id="14" name="TextBox 13">
            <a:extLst>
              <a:ext uri="{FF2B5EF4-FFF2-40B4-BE49-F238E27FC236}">
                <a16:creationId xmlns:a16="http://schemas.microsoft.com/office/drawing/2014/main" id="{AEE18DD6-EA9D-409E-99D6-D24468C19C13}"/>
              </a:ext>
            </a:extLst>
          </p:cNvPr>
          <p:cNvSpPr txBox="1"/>
          <p:nvPr/>
        </p:nvSpPr>
        <p:spPr>
          <a:xfrm>
            <a:off x="9201728" y="2326546"/>
            <a:ext cx="2597072" cy="646331"/>
          </a:xfrm>
          <a:prstGeom prst="rect">
            <a:avLst/>
          </a:prstGeom>
          <a:noFill/>
          <a:ln>
            <a:noFill/>
          </a:ln>
        </p:spPr>
        <p:txBody>
          <a:bodyPr wrap="square" rtlCol="0">
            <a:spAutoFit/>
          </a:bodyPr>
          <a:lstStyle/>
          <a:p>
            <a:pPr algn="ctr"/>
            <a:r>
              <a:rPr lang="en-US" b="1" dirty="0">
                <a:solidFill>
                  <a:srgbClr val="002060"/>
                </a:solidFill>
              </a:rPr>
              <a:t>Average Hourly Increase:</a:t>
            </a:r>
          </a:p>
          <a:p>
            <a:pPr algn="ctr"/>
            <a:r>
              <a:rPr lang="en-US" b="1" dirty="0">
                <a:solidFill>
                  <a:srgbClr val="002060"/>
                </a:solidFill>
              </a:rPr>
              <a:t> Base_Het - Base</a:t>
            </a:r>
          </a:p>
        </p:txBody>
      </p:sp>
      <p:sp>
        <p:nvSpPr>
          <p:cNvPr id="15" name="TextBox 14">
            <a:extLst>
              <a:ext uri="{FF2B5EF4-FFF2-40B4-BE49-F238E27FC236}">
                <a16:creationId xmlns:a16="http://schemas.microsoft.com/office/drawing/2014/main" id="{CEF2B5EF-52C2-43B3-9D5C-38EE7F9C0EBB}"/>
              </a:ext>
            </a:extLst>
          </p:cNvPr>
          <p:cNvSpPr txBox="1"/>
          <p:nvPr/>
        </p:nvSpPr>
        <p:spPr>
          <a:xfrm>
            <a:off x="6396891" y="2318909"/>
            <a:ext cx="2267801" cy="646331"/>
          </a:xfrm>
          <a:prstGeom prst="rect">
            <a:avLst/>
          </a:prstGeom>
          <a:noFill/>
          <a:ln>
            <a:noFill/>
          </a:ln>
        </p:spPr>
        <p:txBody>
          <a:bodyPr wrap="square" rtlCol="0">
            <a:spAutoFit/>
          </a:bodyPr>
          <a:lstStyle/>
          <a:p>
            <a:pPr algn="ctr"/>
            <a:r>
              <a:rPr lang="en-US" b="1" dirty="0">
                <a:solidFill>
                  <a:srgbClr val="002060"/>
                </a:solidFill>
              </a:rPr>
              <a:t>Max Hourly Increase: </a:t>
            </a:r>
          </a:p>
          <a:p>
            <a:pPr algn="ctr"/>
            <a:r>
              <a:rPr lang="en-US" b="1" dirty="0">
                <a:solidFill>
                  <a:srgbClr val="002060"/>
                </a:solidFill>
              </a:rPr>
              <a:t>Base_Het - Base</a:t>
            </a:r>
          </a:p>
        </p:txBody>
      </p:sp>
      <p:sp>
        <p:nvSpPr>
          <p:cNvPr id="16" name="TextBox 15">
            <a:extLst>
              <a:ext uri="{FF2B5EF4-FFF2-40B4-BE49-F238E27FC236}">
                <a16:creationId xmlns:a16="http://schemas.microsoft.com/office/drawing/2014/main" id="{66B619B2-1534-460C-A847-2A02A13FAE6A}"/>
              </a:ext>
            </a:extLst>
          </p:cNvPr>
          <p:cNvSpPr txBox="1"/>
          <p:nvPr/>
        </p:nvSpPr>
        <p:spPr>
          <a:xfrm>
            <a:off x="7225790" y="1885783"/>
            <a:ext cx="3823483" cy="523220"/>
          </a:xfrm>
          <a:prstGeom prst="rect">
            <a:avLst/>
          </a:prstGeom>
          <a:noFill/>
        </p:spPr>
        <p:txBody>
          <a:bodyPr wrap="none" rtlCol="0">
            <a:spAutoFit/>
          </a:bodyPr>
          <a:lstStyle/>
          <a:p>
            <a:r>
              <a:rPr lang="en-US" sz="2800" dirty="0"/>
              <a:t>Ep 2 (Nov 4</a:t>
            </a:r>
            <a:r>
              <a:rPr lang="en-US" sz="2800" baseline="30000" dirty="0"/>
              <a:t>th</a:t>
            </a:r>
            <a:r>
              <a:rPr lang="en-US" sz="2800" dirty="0"/>
              <a:t>  – Nov 17</a:t>
            </a:r>
            <a:r>
              <a:rPr lang="en-US" sz="2800" baseline="30000" dirty="0"/>
              <a:t>th</a:t>
            </a:r>
            <a:r>
              <a:rPr lang="en-US" sz="2800" dirty="0"/>
              <a:t>)</a:t>
            </a:r>
          </a:p>
        </p:txBody>
      </p:sp>
      <p:pic>
        <p:nvPicPr>
          <p:cNvPr id="17" name="Picture 16" descr="Diagram&#10;&#10;Description automatically generated">
            <a:extLst>
              <a:ext uri="{FF2B5EF4-FFF2-40B4-BE49-F238E27FC236}">
                <a16:creationId xmlns:a16="http://schemas.microsoft.com/office/drawing/2014/main" id="{5F86AF38-010D-40A7-899B-F4BEE4D6FDF0}"/>
              </a:ext>
            </a:extLst>
          </p:cNvPr>
          <p:cNvPicPr>
            <a:picLocks noChangeAspect="1"/>
          </p:cNvPicPr>
          <p:nvPr/>
        </p:nvPicPr>
        <p:blipFill rotWithShape="1">
          <a:blip r:embed="rId6">
            <a:extLst>
              <a:ext uri="{28A0092B-C50C-407E-A947-70E740481C1C}">
                <a14:useLocalDpi xmlns:a14="http://schemas.microsoft.com/office/drawing/2010/main" val="0"/>
              </a:ext>
            </a:extLst>
          </a:blip>
          <a:srcRect t="5917"/>
          <a:stretch/>
        </p:blipFill>
        <p:spPr>
          <a:xfrm>
            <a:off x="6105917" y="3002948"/>
            <a:ext cx="2923491" cy="3241566"/>
          </a:xfrm>
          <a:prstGeom prst="rect">
            <a:avLst/>
          </a:prstGeom>
        </p:spPr>
      </p:pic>
      <p:pic>
        <p:nvPicPr>
          <p:cNvPr id="18" name="Picture 17" descr="Diagram&#10;&#10;Description automatically generated">
            <a:extLst>
              <a:ext uri="{FF2B5EF4-FFF2-40B4-BE49-F238E27FC236}">
                <a16:creationId xmlns:a16="http://schemas.microsoft.com/office/drawing/2014/main" id="{D6659D32-A6E5-46C4-90D9-2EB3F6AD4D1A}"/>
              </a:ext>
            </a:extLst>
          </p:cNvPr>
          <p:cNvPicPr>
            <a:picLocks noChangeAspect="1"/>
          </p:cNvPicPr>
          <p:nvPr/>
        </p:nvPicPr>
        <p:blipFill rotWithShape="1">
          <a:blip r:embed="rId7">
            <a:extLst>
              <a:ext uri="{28A0092B-C50C-407E-A947-70E740481C1C}">
                <a14:useLocalDpi xmlns:a14="http://schemas.microsoft.com/office/drawing/2010/main" val="0"/>
              </a:ext>
            </a:extLst>
          </a:blip>
          <a:srcRect t="5917"/>
          <a:stretch/>
        </p:blipFill>
        <p:spPr>
          <a:xfrm>
            <a:off x="9058670" y="2990131"/>
            <a:ext cx="2940869" cy="3241565"/>
          </a:xfrm>
          <a:prstGeom prst="rect">
            <a:avLst/>
          </a:prstGeom>
        </p:spPr>
      </p:pic>
      <p:sp>
        <p:nvSpPr>
          <p:cNvPr id="10" name="TextBox 9">
            <a:extLst>
              <a:ext uri="{FF2B5EF4-FFF2-40B4-BE49-F238E27FC236}">
                <a16:creationId xmlns:a16="http://schemas.microsoft.com/office/drawing/2014/main" id="{A00CA50B-6EEC-4EE7-A7F7-98682EF6432B}"/>
              </a:ext>
            </a:extLst>
          </p:cNvPr>
          <p:cNvSpPr txBox="1"/>
          <p:nvPr/>
        </p:nvSpPr>
        <p:spPr>
          <a:xfrm>
            <a:off x="827409" y="6305107"/>
            <a:ext cx="10859832" cy="400110"/>
          </a:xfrm>
          <a:prstGeom prst="rect">
            <a:avLst/>
          </a:prstGeom>
          <a:noFill/>
        </p:spPr>
        <p:txBody>
          <a:bodyPr wrap="none" rtlCol="0">
            <a:spAutoFit/>
          </a:bodyPr>
          <a:lstStyle/>
          <a:p>
            <a:pPr marL="285750" indent="-285750">
              <a:buFont typeface="Arial" panose="020B0604020202020204" pitchFamily="34" charset="0"/>
              <a:buChar char="•"/>
            </a:pPr>
            <a:r>
              <a:rPr lang="en-US" sz="2000" dirty="0"/>
              <a:t>Enhancements in sulfur aerosol concentrations are greater during Ep1 (when it is colder and darker)</a:t>
            </a:r>
          </a:p>
        </p:txBody>
      </p:sp>
      <p:pic>
        <p:nvPicPr>
          <p:cNvPr id="20" name="Picture 2" descr="Christmas in canada cartoon vector illustration">
            <a:extLst>
              <a:ext uri="{FF2B5EF4-FFF2-40B4-BE49-F238E27FC236}">
                <a16:creationId xmlns:a16="http://schemas.microsoft.com/office/drawing/2014/main" id="{6E39EB92-98A3-444A-B31F-6C84B33E47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1070" y="1288030"/>
            <a:ext cx="1166812" cy="5834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Spooky halloween autumn fantasy forest in fog realistic background illustration">
            <a:extLst>
              <a:ext uri="{FF2B5EF4-FFF2-40B4-BE49-F238E27FC236}">
                <a16:creationId xmlns:a16="http://schemas.microsoft.com/office/drawing/2014/main" id="{E5036FB8-688C-4581-B4A5-A7FB6E0DAA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55009" y="1324236"/>
            <a:ext cx="1152384" cy="576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023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A82B-73F3-4DA2-9292-3211F66C88CA}"/>
              </a:ext>
            </a:extLst>
          </p:cNvPr>
          <p:cNvSpPr>
            <a:spLocks noGrp="1"/>
          </p:cNvSpPr>
          <p:nvPr>
            <p:ph type="title"/>
          </p:nvPr>
        </p:nvSpPr>
        <p:spPr>
          <a:xfrm>
            <a:off x="1929492" y="158205"/>
            <a:ext cx="9307286" cy="1045664"/>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Sulfur Aerosol Enhancement with Base Heterogeneous Sulfur Chemistry (Base_Het)</a:t>
            </a:r>
          </a:p>
        </p:txBody>
      </p:sp>
      <p:sp>
        <p:nvSpPr>
          <p:cNvPr id="4" name="TextBox 3">
            <a:extLst>
              <a:ext uri="{FF2B5EF4-FFF2-40B4-BE49-F238E27FC236}">
                <a16:creationId xmlns:a16="http://schemas.microsoft.com/office/drawing/2014/main" id="{72C84E31-C9E1-455B-8799-B4890A0DAA8E}"/>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8</a:t>
            </a:r>
          </a:p>
        </p:txBody>
      </p:sp>
      <p:pic>
        <p:nvPicPr>
          <p:cNvPr id="5" name="Picture 4">
            <a:extLst>
              <a:ext uri="{FF2B5EF4-FFF2-40B4-BE49-F238E27FC236}">
                <a16:creationId xmlns:a16="http://schemas.microsoft.com/office/drawing/2014/main" id="{5928D376-7A54-4BAB-9D5E-4E0AB6A84181}"/>
              </a:ext>
            </a:extLst>
          </p:cNvPr>
          <p:cNvPicPr>
            <a:picLocks noChangeAspect="1"/>
          </p:cNvPicPr>
          <p:nvPr/>
        </p:nvPicPr>
        <p:blipFill>
          <a:blip r:embed="rId3"/>
          <a:stretch>
            <a:fillRect/>
          </a:stretch>
        </p:blipFill>
        <p:spPr>
          <a:xfrm>
            <a:off x="152591" y="65637"/>
            <a:ext cx="1349637" cy="1334847"/>
          </a:xfrm>
          <a:prstGeom prst="rect">
            <a:avLst/>
          </a:prstGeom>
        </p:spPr>
      </p:pic>
      <p:sp>
        <p:nvSpPr>
          <p:cNvPr id="6" name="TextBox 5">
            <a:extLst>
              <a:ext uri="{FF2B5EF4-FFF2-40B4-BE49-F238E27FC236}">
                <a16:creationId xmlns:a16="http://schemas.microsoft.com/office/drawing/2014/main" id="{B9634496-65BC-42A3-91A0-1D370EAE7956}"/>
              </a:ext>
            </a:extLst>
          </p:cNvPr>
          <p:cNvSpPr txBox="1"/>
          <p:nvPr/>
        </p:nvSpPr>
        <p:spPr>
          <a:xfrm>
            <a:off x="3447507" y="2443592"/>
            <a:ext cx="2267801" cy="461665"/>
          </a:xfrm>
          <a:prstGeom prst="rect">
            <a:avLst/>
          </a:prstGeom>
          <a:noFill/>
          <a:ln>
            <a:noFill/>
          </a:ln>
        </p:spPr>
        <p:txBody>
          <a:bodyPr wrap="square" rtlCol="0">
            <a:spAutoFit/>
          </a:bodyPr>
          <a:lstStyle/>
          <a:p>
            <a:pPr algn="ctr"/>
            <a:r>
              <a:rPr lang="en-US" sz="1200" b="1" dirty="0">
                <a:solidFill>
                  <a:srgbClr val="002060"/>
                </a:solidFill>
              </a:rPr>
              <a:t>Average Hourly Increase:</a:t>
            </a:r>
          </a:p>
          <a:p>
            <a:pPr algn="ctr"/>
            <a:r>
              <a:rPr lang="en-US" sz="1200" b="1" dirty="0">
                <a:solidFill>
                  <a:srgbClr val="002060"/>
                </a:solidFill>
              </a:rPr>
              <a:t> Base_Het - Base</a:t>
            </a:r>
          </a:p>
        </p:txBody>
      </p:sp>
      <p:sp>
        <p:nvSpPr>
          <p:cNvPr id="7" name="TextBox 6">
            <a:extLst>
              <a:ext uri="{FF2B5EF4-FFF2-40B4-BE49-F238E27FC236}">
                <a16:creationId xmlns:a16="http://schemas.microsoft.com/office/drawing/2014/main" id="{19C13CA2-5F09-4B38-A838-73231618040B}"/>
              </a:ext>
            </a:extLst>
          </p:cNvPr>
          <p:cNvSpPr txBox="1"/>
          <p:nvPr/>
        </p:nvSpPr>
        <p:spPr>
          <a:xfrm>
            <a:off x="480435" y="2414689"/>
            <a:ext cx="2267801" cy="461665"/>
          </a:xfrm>
          <a:prstGeom prst="rect">
            <a:avLst/>
          </a:prstGeom>
          <a:noFill/>
          <a:ln>
            <a:noFill/>
          </a:ln>
        </p:spPr>
        <p:txBody>
          <a:bodyPr wrap="square" rtlCol="0">
            <a:spAutoFit/>
          </a:bodyPr>
          <a:lstStyle/>
          <a:p>
            <a:pPr algn="ctr"/>
            <a:r>
              <a:rPr lang="en-US" sz="1200" b="1" dirty="0">
                <a:solidFill>
                  <a:srgbClr val="002060"/>
                </a:solidFill>
              </a:rPr>
              <a:t>Max Hourly Increase: </a:t>
            </a:r>
          </a:p>
          <a:p>
            <a:pPr algn="ctr"/>
            <a:r>
              <a:rPr lang="en-US" sz="1200" b="1" dirty="0">
                <a:solidFill>
                  <a:srgbClr val="002060"/>
                </a:solidFill>
              </a:rPr>
              <a:t>Base_Het - Base</a:t>
            </a:r>
          </a:p>
        </p:txBody>
      </p:sp>
      <p:sp>
        <p:nvSpPr>
          <p:cNvPr id="8" name="TextBox 7">
            <a:extLst>
              <a:ext uri="{FF2B5EF4-FFF2-40B4-BE49-F238E27FC236}">
                <a16:creationId xmlns:a16="http://schemas.microsoft.com/office/drawing/2014/main" id="{06AFA10F-E6CA-43A2-B02E-703D6ACF217E}"/>
              </a:ext>
            </a:extLst>
          </p:cNvPr>
          <p:cNvSpPr txBox="1"/>
          <p:nvPr/>
        </p:nvSpPr>
        <p:spPr>
          <a:xfrm>
            <a:off x="679487" y="1715297"/>
            <a:ext cx="4851713" cy="646331"/>
          </a:xfrm>
          <a:prstGeom prst="rect">
            <a:avLst/>
          </a:prstGeom>
          <a:noFill/>
        </p:spPr>
        <p:txBody>
          <a:bodyPr wrap="none" rtlCol="0">
            <a:spAutoFit/>
          </a:bodyPr>
          <a:lstStyle/>
          <a:p>
            <a:r>
              <a:rPr lang="en-US" sz="3600" dirty="0"/>
              <a:t>Ep 2 (Nov 4</a:t>
            </a:r>
            <a:r>
              <a:rPr lang="en-US" sz="3600" baseline="30000" dirty="0"/>
              <a:t>th</a:t>
            </a:r>
            <a:r>
              <a:rPr lang="en-US" sz="3600" dirty="0"/>
              <a:t>  – Nov 17</a:t>
            </a:r>
            <a:r>
              <a:rPr lang="en-US" sz="3600" baseline="30000" dirty="0"/>
              <a:t>th</a:t>
            </a:r>
            <a:r>
              <a:rPr lang="en-US" sz="3600" dirty="0"/>
              <a:t>)</a:t>
            </a:r>
          </a:p>
        </p:txBody>
      </p:sp>
      <p:sp>
        <p:nvSpPr>
          <p:cNvPr id="3" name="TextBox 2">
            <a:extLst>
              <a:ext uri="{FF2B5EF4-FFF2-40B4-BE49-F238E27FC236}">
                <a16:creationId xmlns:a16="http://schemas.microsoft.com/office/drawing/2014/main" id="{A6263D63-72C3-40C7-A34F-B10EA392BF6D}"/>
              </a:ext>
            </a:extLst>
          </p:cNvPr>
          <p:cNvSpPr txBox="1"/>
          <p:nvPr/>
        </p:nvSpPr>
        <p:spPr>
          <a:xfrm>
            <a:off x="6687081" y="1260284"/>
            <a:ext cx="3189912" cy="369332"/>
          </a:xfrm>
          <a:prstGeom prst="rect">
            <a:avLst/>
          </a:prstGeom>
          <a:noFill/>
        </p:spPr>
        <p:txBody>
          <a:bodyPr wrap="none" rtlCol="0">
            <a:spAutoFit/>
          </a:bodyPr>
          <a:lstStyle/>
          <a:p>
            <a:r>
              <a:rPr lang="en-US" u="sng" dirty="0"/>
              <a:t>CMAQ Sulfur Aerosol Speciation</a:t>
            </a:r>
          </a:p>
        </p:txBody>
      </p:sp>
      <p:pic>
        <p:nvPicPr>
          <p:cNvPr id="14" name="Picture 13" descr="Diagram&#10;&#10;Description automatically generated">
            <a:extLst>
              <a:ext uri="{FF2B5EF4-FFF2-40B4-BE49-F238E27FC236}">
                <a16:creationId xmlns:a16="http://schemas.microsoft.com/office/drawing/2014/main" id="{04284C95-E2DD-4425-97CB-9E886378CD86}"/>
              </a:ext>
            </a:extLst>
          </p:cNvPr>
          <p:cNvPicPr>
            <a:picLocks noChangeAspect="1"/>
          </p:cNvPicPr>
          <p:nvPr/>
        </p:nvPicPr>
        <p:blipFill rotWithShape="1">
          <a:blip r:embed="rId4">
            <a:extLst>
              <a:ext uri="{28A0092B-C50C-407E-A947-70E740481C1C}">
                <a14:useLocalDpi xmlns:a14="http://schemas.microsoft.com/office/drawing/2010/main" val="0"/>
              </a:ext>
            </a:extLst>
          </a:blip>
          <a:srcRect t="5917"/>
          <a:stretch/>
        </p:blipFill>
        <p:spPr>
          <a:xfrm>
            <a:off x="152591" y="2864812"/>
            <a:ext cx="2923491" cy="3241566"/>
          </a:xfrm>
          <a:prstGeom prst="rect">
            <a:avLst/>
          </a:prstGeom>
        </p:spPr>
      </p:pic>
      <p:pic>
        <p:nvPicPr>
          <p:cNvPr id="16" name="Picture 15" descr="Diagram&#10;&#10;Description automatically generated">
            <a:extLst>
              <a:ext uri="{FF2B5EF4-FFF2-40B4-BE49-F238E27FC236}">
                <a16:creationId xmlns:a16="http://schemas.microsoft.com/office/drawing/2014/main" id="{18237CDE-5427-4FA9-A1D5-877EF84B9BA7}"/>
              </a:ext>
            </a:extLst>
          </p:cNvPr>
          <p:cNvPicPr>
            <a:picLocks noChangeAspect="1"/>
          </p:cNvPicPr>
          <p:nvPr/>
        </p:nvPicPr>
        <p:blipFill rotWithShape="1">
          <a:blip r:embed="rId5">
            <a:extLst>
              <a:ext uri="{28A0092B-C50C-407E-A947-70E740481C1C}">
                <a14:useLocalDpi xmlns:a14="http://schemas.microsoft.com/office/drawing/2010/main" val="0"/>
              </a:ext>
            </a:extLst>
          </a:blip>
          <a:srcRect t="5917"/>
          <a:stretch/>
        </p:blipFill>
        <p:spPr>
          <a:xfrm>
            <a:off x="3105344" y="2851995"/>
            <a:ext cx="2940869" cy="3241565"/>
          </a:xfrm>
          <a:prstGeom prst="rect">
            <a:avLst/>
          </a:prstGeom>
        </p:spPr>
      </p:pic>
      <p:pic>
        <p:nvPicPr>
          <p:cNvPr id="18" name="Picture 17">
            <a:extLst>
              <a:ext uri="{FF2B5EF4-FFF2-40B4-BE49-F238E27FC236}">
                <a16:creationId xmlns:a16="http://schemas.microsoft.com/office/drawing/2014/main" id="{C74EC423-2513-47FF-93DC-D89FED7A29AA}"/>
              </a:ext>
            </a:extLst>
          </p:cNvPr>
          <p:cNvPicPr>
            <a:picLocks noChangeAspect="1"/>
          </p:cNvPicPr>
          <p:nvPr/>
        </p:nvPicPr>
        <p:blipFill rotWithShape="1">
          <a:blip r:embed="rId6">
            <a:extLst>
              <a:ext uri="{28A0092B-C50C-407E-A947-70E740481C1C}">
                <a14:useLocalDpi xmlns:a14="http://schemas.microsoft.com/office/drawing/2010/main" val="0"/>
              </a:ext>
            </a:extLst>
          </a:blip>
          <a:srcRect l="6538" t="11311" r="24670" b="5922"/>
          <a:stretch/>
        </p:blipFill>
        <p:spPr>
          <a:xfrm>
            <a:off x="6097904" y="4199863"/>
            <a:ext cx="4155606" cy="2499932"/>
          </a:xfrm>
          <a:prstGeom prst="rect">
            <a:avLst/>
          </a:prstGeom>
        </p:spPr>
      </p:pic>
      <p:pic>
        <p:nvPicPr>
          <p:cNvPr id="20" name="Picture 19" descr="Chart, bar chart&#10;&#10;Description automatically generated">
            <a:extLst>
              <a:ext uri="{FF2B5EF4-FFF2-40B4-BE49-F238E27FC236}">
                <a16:creationId xmlns:a16="http://schemas.microsoft.com/office/drawing/2014/main" id="{F936BD20-97C8-4DD2-B379-6D65BA2ECE82}"/>
              </a:ext>
            </a:extLst>
          </p:cNvPr>
          <p:cNvPicPr>
            <a:picLocks noChangeAspect="1"/>
          </p:cNvPicPr>
          <p:nvPr/>
        </p:nvPicPr>
        <p:blipFill rotWithShape="1">
          <a:blip r:embed="rId7">
            <a:extLst>
              <a:ext uri="{28A0092B-C50C-407E-A947-70E740481C1C}">
                <a14:useLocalDpi xmlns:a14="http://schemas.microsoft.com/office/drawing/2010/main" val="0"/>
              </a:ext>
            </a:extLst>
          </a:blip>
          <a:srcRect l="6768" t="10064" r="24851" b="5788"/>
          <a:stretch/>
        </p:blipFill>
        <p:spPr>
          <a:xfrm>
            <a:off x="6111096" y="1620340"/>
            <a:ext cx="4130799" cy="2541641"/>
          </a:xfrm>
          <a:prstGeom prst="rect">
            <a:avLst/>
          </a:prstGeom>
        </p:spPr>
      </p:pic>
      <p:pic>
        <p:nvPicPr>
          <p:cNvPr id="12" name="Picture 11" descr="Chart, bar chart&#10;&#10;Description automatically generated">
            <a:extLst>
              <a:ext uri="{FF2B5EF4-FFF2-40B4-BE49-F238E27FC236}">
                <a16:creationId xmlns:a16="http://schemas.microsoft.com/office/drawing/2014/main" id="{2F3BD13C-4E2C-4E50-A220-FE1EE707E7E6}"/>
              </a:ext>
            </a:extLst>
          </p:cNvPr>
          <p:cNvPicPr>
            <a:picLocks noChangeAspect="1"/>
          </p:cNvPicPr>
          <p:nvPr/>
        </p:nvPicPr>
        <p:blipFill rotWithShape="1">
          <a:blip r:embed="rId8">
            <a:extLst>
              <a:ext uri="{28A0092B-C50C-407E-A947-70E740481C1C}">
                <a14:useLocalDpi xmlns:a14="http://schemas.microsoft.com/office/drawing/2010/main" val="0"/>
              </a:ext>
            </a:extLst>
          </a:blip>
          <a:srcRect l="59056" t="33050" r="16358" b="35523"/>
          <a:stretch/>
        </p:blipFill>
        <p:spPr>
          <a:xfrm>
            <a:off x="10253510" y="1659710"/>
            <a:ext cx="1938490" cy="1369676"/>
          </a:xfrm>
          <a:prstGeom prst="rect">
            <a:avLst/>
          </a:prstGeom>
        </p:spPr>
      </p:pic>
      <p:sp>
        <p:nvSpPr>
          <p:cNvPr id="21" name="TextBox 20">
            <a:extLst>
              <a:ext uri="{FF2B5EF4-FFF2-40B4-BE49-F238E27FC236}">
                <a16:creationId xmlns:a16="http://schemas.microsoft.com/office/drawing/2014/main" id="{DA8CCDB8-00AF-4EE1-94B3-D02A1DB89AEB}"/>
              </a:ext>
            </a:extLst>
          </p:cNvPr>
          <p:cNvSpPr txBox="1"/>
          <p:nvPr/>
        </p:nvSpPr>
        <p:spPr>
          <a:xfrm>
            <a:off x="10728251" y="4157330"/>
            <a:ext cx="1219263" cy="923330"/>
          </a:xfrm>
          <a:prstGeom prst="rect">
            <a:avLst/>
          </a:prstGeom>
          <a:noFill/>
        </p:spPr>
        <p:txBody>
          <a:bodyPr wrap="square" rtlCol="0">
            <a:spAutoFit/>
          </a:bodyPr>
          <a:lstStyle/>
          <a:p>
            <a:r>
              <a:rPr lang="en-US" dirty="0"/>
              <a:t>Capturing fog/cloud events!</a:t>
            </a:r>
          </a:p>
        </p:txBody>
      </p:sp>
      <p:cxnSp>
        <p:nvCxnSpPr>
          <p:cNvPr id="23" name="Straight Arrow Connector 22">
            <a:extLst>
              <a:ext uri="{FF2B5EF4-FFF2-40B4-BE49-F238E27FC236}">
                <a16:creationId xmlns:a16="http://schemas.microsoft.com/office/drawing/2014/main" id="{2CA7099F-59A3-4C44-A1E5-C0AADFCC73AE}"/>
              </a:ext>
            </a:extLst>
          </p:cNvPr>
          <p:cNvCxnSpPr/>
          <p:nvPr/>
        </p:nvCxnSpPr>
        <p:spPr>
          <a:xfrm flipH="1" flipV="1">
            <a:off x="9670790" y="3515197"/>
            <a:ext cx="1041991" cy="108452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B8604BE-D577-4E82-BF38-0CF478494BFE}"/>
              </a:ext>
            </a:extLst>
          </p:cNvPr>
          <p:cNvCxnSpPr>
            <a:cxnSpLocks/>
            <a:stCxn id="21" idx="1"/>
          </p:cNvCxnSpPr>
          <p:nvPr/>
        </p:nvCxnSpPr>
        <p:spPr>
          <a:xfrm flipH="1" flipV="1">
            <a:off x="7491115" y="3615069"/>
            <a:ext cx="3237136" cy="100392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04E20B0-38F5-46EA-BD32-524FFE1BF635}"/>
              </a:ext>
            </a:extLst>
          </p:cNvPr>
          <p:cNvCxnSpPr>
            <a:cxnSpLocks/>
            <a:stCxn id="21" idx="1"/>
          </p:cNvCxnSpPr>
          <p:nvPr/>
        </p:nvCxnSpPr>
        <p:spPr>
          <a:xfrm flipH="1">
            <a:off x="9649524" y="4618995"/>
            <a:ext cx="1078727" cy="14306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0DEB52F-3A13-43BE-B1E7-CFABCB1FA835}"/>
              </a:ext>
            </a:extLst>
          </p:cNvPr>
          <p:cNvCxnSpPr>
            <a:cxnSpLocks/>
            <a:stCxn id="21" idx="1"/>
          </p:cNvCxnSpPr>
          <p:nvPr/>
        </p:nvCxnSpPr>
        <p:spPr>
          <a:xfrm flipH="1">
            <a:off x="7491115" y="4618995"/>
            <a:ext cx="3237136" cy="155839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32" name="Picture 4" descr="Spooky halloween autumn fantasy forest in fog realistic background illustration">
            <a:extLst>
              <a:ext uri="{FF2B5EF4-FFF2-40B4-BE49-F238E27FC236}">
                <a16:creationId xmlns:a16="http://schemas.microsoft.com/office/drawing/2014/main" id="{0FEDEE80-91FA-4A24-8DBC-99E590CFF4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3127" y="1113335"/>
            <a:ext cx="1349637" cy="67481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AFA5A10-8AEF-4778-AC91-59D79C0C8727}"/>
              </a:ext>
            </a:extLst>
          </p:cNvPr>
          <p:cNvSpPr txBox="1"/>
          <p:nvPr/>
        </p:nvSpPr>
        <p:spPr>
          <a:xfrm>
            <a:off x="6482304" y="1709545"/>
            <a:ext cx="2157898" cy="369332"/>
          </a:xfrm>
          <a:prstGeom prst="rect">
            <a:avLst/>
          </a:prstGeom>
          <a:noFill/>
        </p:spPr>
        <p:txBody>
          <a:bodyPr wrap="none" rtlCol="0">
            <a:spAutoFit/>
          </a:bodyPr>
          <a:lstStyle/>
          <a:p>
            <a:r>
              <a:rPr lang="en-US" dirty="0"/>
              <a:t>Downtown Fairbanks</a:t>
            </a:r>
          </a:p>
        </p:txBody>
      </p:sp>
      <p:sp>
        <p:nvSpPr>
          <p:cNvPr id="34" name="TextBox 33">
            <a:extLst>
              <a:ext uri="{FF2B5EF4-FFF2-40B4-BE49-F238E27FC236}">
                <a16:creationId xmlns:a16="http://schemas.microsoft.com/office/drawing/2014/main" id="{4100EED1-54BB-4D73-BB81-DF6238FEC7A3}"/>
              </a:ext>
            </a:extLst>
          </p:cNvPr>
          <p:cNvSpPr txBox="1"/>
          <p:nvPr/>
        </p:nvSpPr>
        <p:spPr>
          <a:xfrm>
            <a:off x="6520954" y="4295829"/>
            <a:ext cx="1191545" cy="369332"/>
          </a:xfrm>
          <a:prstGeom prst="rect">
            <a:avLst/>
          </a:prstGeom>
          <a:noFill/>
        </p:spPr>
        <p:txBody>
          <a:bodyPr wrap="none" rtlCol="0">
            <a:spAutoFit/>
          </a:bodyPr>
          <a:lstStyle/>
          <a:p>
            <a:r>
              <a:rPr lang="en-US" dirty="0"/>
              <a:t>North Pole</a:t>
            </a:r>
          </a:p>
        </p:txBody>
      </p:sp>
      <p:pic>
        <p:nvPicPr>
          <p:cNvPr id="35" name="Picture 2" descr="Cabin concept illustration">
            <a:extLst>
              <a:ext uri="{FF2B5EF4-FFF2-40B4-BE49-F238E27FC236}">
                <a16:creationId xmlns:a16="http://schemas.microsoft.com/office/drawing/2014/main" id="{B078A6B8-7555-4D9D-92FD-CC8CDC8629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52197" y="4329386"/>
            <a:ext cx="625385" cy="62538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ity factories set">
            <a:extLst>
              <a:ext uri="{FF2B5EF4-FFF2-40B4-BE49-F238E27FC236}">
                <a16:creationId xmlns:a16="http://schemas.microsoft.com/office/drawing/2014/main" id="{913DBC14-6BEF-4A4D-91E9-EBB857658AC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118" r="68248" b="68378"/>
          <a:stretch/>
        </p:blipFill>
        <p:spPr bwMode="auto">
          <a:xfrm>
            <a:off x="9035990" y="1755648"/>
            <a:ext cx="1034014" cy="67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68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B12D5-07DF-4BCB-AB8E-95FCC811A921}"/>
              </a:ext>
            </a:extLst>
          </p:cNvPr>
          <p:cNvSpPr>
            <a:spLocks noGrp="1"/>
          </p:cNvSpPr>
          <p:nvPr>
            <p:ph type="title"/>
          </p:nvPr>
        </p:nvSpPr>
        <p:spPr>
          <a:xfrm>
            <a:off x="1725805" y="7889"/>
            <a:ext cx="8963025"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HMS Enhancement with Alternative TMI-catalyzed O</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 oxidation pathway (TMI_sens)</a:t>
            </a:r>
          </a:p>
        </p:txBody>
      </p:sp>
      <p:sp>
        <p:nvSpPr>
          <p:cNvPr id="4" name="TextBox 3">
            <a:extLst>
              <a:ext uri="{FF2B5EF4-FFF2-40B4-BE49-F238E27FC236}">
                <a16:creationId xmlns:a16="http://schemas.microsoft.com/office/drawing/2014/main" id="{08374F5D-ADB5-4C0E-A73A-FBC00C60E263}"/>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9</a:t>
            </a:r>
          </a:p>
        </p:txBody>
      </p:sp>
      <p:pic>
        <p:nvPicPr>
          <p:cNvPr id="5" name="Picture 4">
            <a:extLst>
              <a:ext uri="{FF2B5EF4-FFF2-40B4-BE49-F238E27FC236}">
                <a16:creationId xmlns:a16="http://schemas.microsoft.com/office/drawing/2014/main" id="{1B145583-9AD2-4466-A1BF-BA1FE853F1B6}"/>
              </a:ext>
            </a:extLst>
          </p:cNvPr>
          <p:cNvPicPr>
            <a:picLocks noChangeAspect="1"/>
          </p:cNvPicPr>
          <p:nvPr/>
        </p:nvPicPr>
        <p:blipFill>
          <a:blip r:embed="rId3"/>
          <a:stretch>
            <a:fillRect/>
          </a:stretch>
        </p:blipFill>
        <p:spPr>
          <a:xfrm>
            <a:off x="152591" y="65637"/>
            <a:ext cx="1349637" cy="1334847"/>
          </a:xfrm>
          <a:prstGeom prst="rect">
            <a:avLst/>
          </a:prstGeom>
        </p:spPr>
      </p:pic>
      <p:sp>
        <p:nvSpPr>
          <p:cNvPr id="17" name="TextBox 16">
            <a:extLst>
              <a:ext uri="{FF2B5EF4-FFF2-40B4-BE49-F238E27FC236}">
                <a16:creationId xmlns:a16="http://schemas.microsoft.com/office/drawing/2014/main" id="{DC1E3DED-C611-4A4E-ABF7-5F38DF85EB45}"/>
              </a:ext>
            </a:extLst>
          </p:cNvPr>
          <p:cNvSpPr txBox="1"/>
          <p:nvPr/>
        </p:nvSpPr>
        <p:spPr>
          <a:xfrm>
            <a:off x="2977611" y="-1196422"/>
            <a:ext cx="4772140" cy="646331"/>
          </a:xfrm>
          <a:prstGeom prst="rect">
            <a:avLst/>
          </a:prstGeom>
          <a:noFill/>
        </p:spPr>
        <p:txBody>
          <a:bodyPr wrap="none" rtlCol="0">
            <a:spAutoFit/>
          </a:bodyPr>
          <a:lstStyle/>
          <a:p>
            <a:r>
              <a:rPr lang="en-US" sz="3600" dirty="0"/>
              <a:t>Ep 1 (Jan 25</a:t>
            </a:r>
            <a:r>
              <a:rPr lang="en-US" sz="3600" baseline="30000" dirty="0"/>
              <a:t>th</a:t>
            </a:r>
            <a:r>
              <a:rPr lang="en-US" sz="3600" dirty="0"/>
              <a:t> – Feb 11</a:t>
            </a:r>
            <a:r>
              <a:rPr lang="en-US" sz="3600" baseline="30000" dirty="0"/>
              <a:t>th</a:t>
            </a:r>
            <a:r>
              <a:rPr lang="en-US" sz="3600" dirty="0"/>
              <a:t>)</a:t>
            </a:r>
          </a:p>
        </p:txBody>
      </p:sp>
      <p:pic>
        <p:nvPicPr>
          <p:cNvPr id="52" name="Picture 51" descr="Chart, bar chart&#10;&#10;Description automatically generated">
            <a:extLst>
              <a:ext uri="{FF2B5EF4-FFF2-40B4-BE49-F238E27FC236}">
                <a16:creationId xmlns:a16="http://schemas.microsoft.com/office/drawing/2014/main" id="{2164FC4B-2143-497F-A3A3-9A35C5309BE7}"/>
              </a:ext>
            </a:extLst>
          </p:cNvPr>
          <p:cNvPicPr>
            <a:picLocks noChangeAspect="1"/>
          </p:cNvPicPr>
          <p:nvPr/>
        </p:nvPicPr>
        <p:blipFill rotWithShape="1">
          <a:blip r:embed="rId4">
            <a:extLst>
              <a:ext uri="{28A0092B-C50C-407E-A947-70E740481C1C}">
                <a14:useLocalDpi xmlns:a14="http://schemas.microsoft.com/office/drawing/2010/main" val="0"/>
              </a:ext>
            </a:extLst>
          </a:blip>
          <a:srcRect l="59056" t="33050" r="16358" b="35523"/>
          <a:stretch/>
        </p:blipFill>
        <p:spPr>
          <a:xfrm>
            <a:off x="9762969" y="1394208"/>
            <a:ext cx="1938490" cy="1369676"/>
          </a:xfrm>
          <a:prstGeom prst="rect">
            <a:avLst/>
          </a:prstGeom>
        </p:spPr>
      </p:pic>
      <p:grpSp>
        <p:nvGrpSpPr>
          <p:cNvPr id="3" name="Group 2">
            <a:extLst>
              <a:ext uri="{FF2B5EF4-FFF2-40B4-BE49-F238E27FC236}">
                <a16:creationId xmlns:a16="http://schemas.microsoft.com/office/drawing/2014/main" id="{5F771D1C-7D80-4DB6-AB59-770A380E67F3}"/>
              </a:ext>
            </a:extLst>
          </p:cNvPr>
          <p:cNvGrpSpPr/>
          <p:nvPr/>
        </p:nvGrpSpPr>
        <p:grpSpPr>
          <a:xfrm>
            <a:off x="143645" y="1354218"/>
            <a:ext cx="9077883" cy="3082643"/>
            <a:chOff x="143645" y="1354218"/>
            <a:chExt cx="9077883" cy="3082643"/>
          </a:xfrm>
        </p:grpSpPr>
        <p:pic>
          <p:nvPicPr>
            <p:cNvPr id="15" name="Picture 14" descr="Chart, bar chart&#10;&#10;Description automatically generated">
              <a:extLst>
                <a:ext uri="{FF2B5EF4-FFF2-40B4-BE49-F238E27FC236}">
                  <a16:creationId xmlns:a16="http://schemas.microsoft.com/office/drawing/2014/main" id="{02691AD7-C19E-446B-87DE-F177B8B52961}"/>
                </a:ext>
              </a:extLst>
            </p:cNvPr>
            <p:cNvPicPr>
              <a:picLocks noChangeAspect="1"/>
            </p:cNvPicPr>
            <p:nvPr/>
          </p:nvPicPr>
          <p:blipFill rotWithShape="1">
            <a:blip r:embed="rId5">
              <a:extLst>
                <a:ext uri="{28A0092B-C50C-407E-A947-70E740481C1C}">
                  <a14:useLocalDpi xmlns:a14="http://schemas.microsoft.com/office/drawing/2010/main" val="0"/>
                </a:ext>
              </a:extLst>
            </a:blip>
            <a:srcRect l="6847" t="11311" r="24589" b="6132"/>
            <a:stretch/>
          </p:blipFill>
          <p:spPr>
            <a:xfrm>
              <a:off x="143645" y="1871710"/>
              <a:ext cx="4260753" cy="2565151"/>
            </a:xfrm>
            <a:prstGeom prst="rect">
              <a:avLst/>
            </a:prstGeom>
          </p:spPr>
        </p:pic>
        <p:pic>
          <p:nvPicPr>
            <p:cNvPr id="24" name="Picture 23" descr="Chart, bar chart&#10;&#10;Description automatically generated">
              <a:extLst>
                <a:ext uri="{FF2B5EF4-FFF2-40B4-BE49-F238E27FC236}">
                  <a16:creationId xmlns:a16="http://schemas.microsoft.com/office/drawing/2014/main" id="{3C06FE7C-7140-4E10-90E1-6FAFFA0555BB}"/>
                </a:ext>
              </a:extLst>
            </p:cNvPr>
            <p:cNvPicPr>
              <a:picLocks noChangeAspect="1"/>
            </p:cNvPicPr>
            <p:nvPr/>
          </p:nvPicPr>
          <p:blipFill rotWithShape="1">
            <a:blip r:embed="rId6">
              <a:extLst>
                <a:ext uri="{28A0092B-C50C-407E-A947-70E740481C1C}">
                  <a14:useLocalDpi xmlns:a14="http://schemas.microsoft.com/office/drawing/2010/main" val="0"/>
                </a:ext>
              </a:extLst>
            </a:blip>
            <a:srcRect l="5659" t="11024" r="24923" b="6419"/>
            <a:stretch/>
          </p:blipFill>
          <p:spPr>
            <a:xfrm>
              <a:off x="4907739" y="1836577"/>
              <a:ext cx="4313789" cy="2565151"/>
            </a:xfrm>
            <a:prstGeom prst="rect">
              <a:avLst/>
            </a:prstGeom>
          </p:spPr>
        </p:pic>
        <p:sp>
          <p:nvSpPr>
            <p:cNvPr id="19" name="TextBox 18">
              <a:extLst>
                <a:ext uri="{FF2B5EF4-FFF2-40B4-BE49-F238E27FC236}">
                  <a16:creationId xmlns:a16="http://schemas.microsoft.com/office/drawing/2014/main" id="{E36CC025-3C1A-4AB5-AEF3-D6AA57C87090}"/>
                </a:ext>
              </a:extLst>
            </p:cNvPr>
            <p:cNvSpPr txBox="1"/>
            <p:nvPr/>
          </p:nvSpPr>
          <p:spPr>
            <a:xfrm>
              <a:off x="1270064" y="1891432"/>
              <a:ext cx="2375843" cy="400110"/>
            </a:xfrm>
            <a:prstGeom prst="rect">
              <a:avLst/>
            </a:prstGeom>
            <a:noFill/>
          </p:spPr>
          <p:txBody>
            <a:bodyPr wrap="none" rtlCol="0">
              <a:spAutoFit/>
            </a:bodyPr>
            <a:lstStyle/>
            <a:p>
              <a:r>
                <a:rPr lang="en-US" sz="2000" dirty="0"/>
                <a:t>Downtown Fairbanks</a:t>
              </a:r>
            </a:p>
          </p:txBody>
        </p:sp>
        <p:sp>
          <p:nvSpPr>
            <p:cNvPr id="21" name="TextBox 20">
              <a:extLst>
                <a:ext uri="{FF2B5EF4-FFF2-40B4-BE49-F238E27FC236}">
                  <a16:creationId xmlns:a16="http://schemas.microsoft.com/office/drawing/2014/main" id="{D2E69207-5DBD-421D-A437-9A0DCA4EACF7}"/>
                </a:ext>
              </a:extLst>
            </p:cNvPr>
            <p:cNvSpPr txBox="1"/>
            <p:nvPr/>
          </p:nvSpPr>
          <p:spPr>
            <a:xfrm>
              <a:off x="6614677" y="1878991"/>
              <a:ext cx="1303242" cy="400110"/>
            </a:xfrm>
            <a:prstGeom prst="rect">
              <a:avLst/>
            </a:prstGeom>
            <a:noFill/>
          </p:spPr>
          <p:txBody>
            <a:bodyPr wrap="none" rtlCol="0">
              <a:spAutoFit/>
            </a:bodyPr>
            <a:lstStyle/>
            <a:p>
              <a:r>
                <a:rPr lang="en-US" sz="2000" dirty="0"/>
                <a:t>North Pole</a:t>
              </a:r>
            </a:p>
          </p:txBody>
        </p:sp>
        <p:pic>
          <p:nvPicPr>
            <p:cNvPr id="48" name="Picture 2" descr="Cabin concept illustration">
              <a:extLst>
                <a:ext uri="{FF2B5EF4-FFF2-40B4-BE49-F238E27FC236}">
                  <a16:creationId xmlns:a16="http://schemas.microsoft.com/office/drawing/2014/main" id="{8B474255-89ED-477D-90A4-991110AD96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4771" y="2254397"/>
              <a:ext cx="625385" cy="62538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ity factories set">
              <a:extLst>
                <a:ext uri="{FF2B5EF4-FFF2-40B4-BE49-F238E27FC236}">
                  <a16:creationId xmlns:a16="http://schemas.microsoft.com/office/drawing/2014/main" id="{DF42E876-CD43-4AF7-BB4E-B919E93DA3A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118" r="68248" b="68378"/>
            <a:stretch/>
          </p:blipFill>
          <p:spPr bwMode="auto">
            <a:xfrm>
              <a:off x="625281" y="2231458"/>
              <a:ext cx="1034014" cy="67126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D2BB2A3-D592-43F8-B9CA-313480D4E484}"/>
                </a:ext>
              </a:extLst>
            </p:cNvPr>
            <p:cNvSpPr txBox="1"/>
            <p:nvPr/>
          </p:nvSpPr>
          <p:spPr>
            <a:xfrm>
              <a:off x="3221591" y="1354218"/>
              <a:ext cx="3189912" cy="369332"/>
            </a:xfrm>
            <a:prstGeom prst="rect">
              <a:avLst/>
            </a:prstGeom>
            <a:noFill/>
          </p:spPr>
          <p:txBody>
            <a:bodyPr wrap="none" rtlCol="0">
              <a:spAutoFit/>
            </a:bodyPr>
            <a:lstStyle/>
            <a:p>
              <a:r>
                <a:rPr lang="en-US" u="sng" dirty="0"/>
                <a:t>CMAQ Sulfur Aerosol Speciation</a:t>
              </a:r>
            </a:p>
          </p:txBody>
        </p:sp>
      </p:grpSp>
      <p:pic>
        <p:nvPicPr>
          <p:cNvPr id="20" name="Picture 2" descr="Christmas in canada cartoon vector illustration">
            <a:extLst>
              <a:ext uri="{FF2B5EF4-FFF2-40B4-BE49-F238E27FC236}">
                <a16:creationId xmlns:a16="http://schemas.microsoft.com/office/drawing/2014/main" id="{E2EAB0F3-E6AB-4BAC-B792-89E9E342D2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0372" y="1950096"/>
            <a:ext cx="722336" cy="3611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hristmas in canada cartoon vector illustration">
            <a:extLst>
              <a:ext uri="{FF2B5EF4-FFF2-40B4-BE49-F238E27FC236}">
                <a16:creationId xmlns:a16="http://schemas.microsoft.com/office/drawing/2014/main" id="{8505EE72-44EC-49EA-BFA8-BB3138896E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21260" y="1922210"/>
            <a:ext cx="738664" cy="3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121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B12D5-07DF-4BCB-AB8E-95FCC811A921}"/>
              </a:ext>
            </a:extLst>
          </p:cNvPr>
          <p:cNvSpPr>
            <a:spLocks noGrp="1"/>
          </p:cNvSpPr>
          <p:nvPr>
            <p:ph type="title"/>
          </p:nvPr>
        </p:nvSpPr>
        <p:spPr>
          <a:xfrm>
            <a:off x="1725805" y="7889"/>
            <a:ext cx="8963025"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HMS Enhancement with Alternative TMI-catalyzed O</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 oxidation pathway (TMI_sens)</a:t>
            </a:r>
          </a:p>
        </p:txBody>
      </p:sp>
      <p:sp>
        <p:nvSpPr>
          <p:cNvPr id="4" name="TextBox 3">
            <a:extLst>
              <a:ext uri="{FF2B5EF4-FFF2-40B4-BE49-F238E27FC236}">
                <a16:creationId xmlns:a16="http://schemas.microsoft.com/office/drawing/2014/main" id="{08374F5D-ADB5-4C0E-A73A-FBC00C60E263}"/>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9</a:t>
            </a:r>
          </a:p>
        </p:txBody>
      </p:sp>
      <p:pic>
        <p:nvPicPr>
          <p:cNvPr id="5" name="Picture 4">
            <a:extLst>
              <a:ext uri="{FF2B5EF4-FFF2-40B4-BE49-F238E27FC236}">
                <a16:creationId xmlns:a16="http://schemas.microsoft.com/office/drawing/2014/main" id="{1B145583-9AD2-4466-A1BF-BA1FE853F1B6}"/>
              </a:ext>
            </a:extLst>
          </p:cNvPr>
          <p:cNvPicPr>
            <a:picLocks noChangeAspect="1"/>
          </p:cNvPicPr>
          <p:nvPr/>
        </p:nvPicPr>
        <p:blipFill>
          <a:blip r:embed="rId3"/>
          <a:stretch>
            <a:fillRect/>
          </a:stretch>
        </p:blipFill>
        <p:spPr>
          <a:xfrm>
            <a:off x="152591" y="65637"/>
            <a:ext cx="1349637" cy="1334847"/>
          </a:xfrm>
          <a:prstGeom prst="rect">
            <a:avLst/>
          </a:prstGeom>
        </p:spPr>
      </p:pic>
      <p:sp>
        <p:nvSpPr>
          <p:cNvPr id="17" name="TextBox 16">
            <a:extLst>
              <a:ext uri="{FF2B5EF4-FFF2-40B4-BE49-F238E27FC236}">
                <a16:creationId xmlns:a16="http://schemas.microsoft.com/office/drawing/2014/main" id="{DC1E3DED-C611-4A4E-ABF7-5F38DF85EB45}"/>
              </a:ext>
            </a:extLst>
          </p:cNvPr>
          <p:cNvSpPr txBox="1"/>
          <p:nvPr/>
        </p:nvSpPr>
        <p:spPr>
          <a:xfrm>
            <a:off x="2977611" y="-1196422"/>
            <a:ext cx="4772140" cy="646331"/>
          </a:xfrm>
          <a:prstGeom prst="rect">
            <a:avLst/>
          </a:prstGeom>
          <a:noFill/>
        </p:spPr>
        <p:txBody>
          <a:bodyPr wrap="none" rtlCol="0">
            <a:spAutoFit/>
          </a:bodyPr>
          <a:lstStyle/>
          <a:p>
            <a:r>
              <a:rPr lang="en-US" sz="3600" dirty="0"/>
              <a:t>Ep 1 (Jan 25</a:t>
            </a:r>
            <a:r>
              <a:rPr lang="en-US" sz="3600" baseline="30000" dirty="0"/>
              <a:t>th</a:t>
            </a:r>
            <a:r>
              <a:rPr lang="en-US" sz="3600" dirty="0"/>
              <a:t> – Feb 11</a:t>
            </a:r>
            <a:r>
              <a:rPr lang="en-US" sz="3600" baseline="30000" dirty="0"/>
              <a:t>th</a:t>
            </a:r>
            <a:r>
              <a:rPr lang="en-US" sz="3600" dirty="0"/>
              <a:t>)</a:t>
            </a:r>
          </a:p>
        </p:txBody>
      </p:sp>
      <p:pic>
        <p:nvPicPr>
          <p:cNvPr id="15" name="Picture 14" descr="Chart, bar chart&#10;&#10;Description automatically generated">
            <a:extLst>
              <a:ext uri="{FF2B5EF4-FFF2-40B4-BE49-F238E27FC236}">
                <a16:creationId xmlns:a16="http://schemas.microsoft.com/office/drawing/2014/main" id="{02691AD7-C19E-446B-87DE-F177B8B52961}"/>
              </a:ext>
            </a:extLst>
          </p:cNvPr>
          <p:cNvPicPr>
            <a:picLocks noChangeAspect="1"/>
          </p:cNvPicPr>
          <p:nvPr/>
        </p:nvPicPr>
        <p:blipFill rotWithShape="1">
          <a:blip r:embed="rId4">
            <a:extLst>
              <a:ext uri="{28A0092B-C50C-407E-A947-70E740481C1C}">
                <a14:useLocalDpi xmlns:a14="http://schemas.microsoft.com/office/drawing/2010/main" val="0"/>
              </a:ext>
            </a:extLst>
          </a:blip>
          <a:srcRect l="6847" t="11311" r="24589" b="6132"/>
          <a:stretch/>
        </p:blipFill>
        <p:spPr>
          <a:xfrm>
            <a:off x="143645" y="1871710"/>
            <a:ext cx="4260753" cy="2565151"/>
          </a:xfrm>
          <a:prstGeom prst="rect">
            <a:avLst/>
          </a:prstGeom>
        </p:spPr>
      </p:pic>
      <p:pic>
        <p:nvPicPr>
          <p:cNvPr id="24" name="Picture 23" descr="Chart, bar chart&#10;&#10;Description automatically generated">
            <a:extLst>
              <a:ext uri="{FF2B5EF4-FFF2-40B4-BE49-F238E27FC236}">
                <a16:creationId xmlns:a16="http://schemas.microsoft.com/office/drawing/2014/main" id="{3C06FE7C-7140-4E10-90E1-6FAFFA0555BB}"/>
              </a:ext>
            </a:extLst>
          </p:cNvPr>
          <p:cNvPicPr>
            <a:picLocks noChangeAspect="1"/>
          </p:cNvPicPr>
          <p:nvPr/>
        </p:nvPicPr>
        <p:blipFill rotWithShape="1">
          <a:blip r:embed="rId5">
            <a:extLst>
              <a:ext uri="{28A0092B-C50C-407E-A947-70E740481C1C}">
                <a14:useLocalDpi xmlns:a14="http://schemas.microsoft.com/office/drawing/2010/main" val="0"/>
              </a:ext>
            </a:extLst>
          </a:blip>
          <a:srcRect l="5659" t="11024" r="24923" b="6419"/>
          <a:stretch/>
        </p:blipFill>
        <p:spPr>
          <a:xfrm>
            <a:off x="4907739" y="1836577"/>
            <a:ext cx="4313789" cy="2565151"/>
          </a:xfrm>
          <a:prstGeom prst="rect">
            <a:avLst/>
          </a:prstGeom>
        </p:spPr>
      </p:pic>
      <p:sp>
        <p:nvSpPr>
          <p:cNvPr id="19" name="TextBox 18">
            <a:extLst>
              <a:ext uri="{FF2B5EF4-FFF2-40B4-BE49-F238E27FC236}">
                <a16:creationId xmlns:a16="http://schemas.microsoft.com/office/drawing/2014/main" id="{E36CC025-3C1A-4AB5-AEF3-D6AA57C87090}"/>
              </a:ext>
            </a:extLst>
          </p:cNvPr>
          <p:cNvSpPr txBox="1"/>
          <p:nvPr/>
        </p:nvSpPr>
        <p:spPr>
          <a:xfrm>
            <a:off x="1270064" y="1891432"/>
            <a:ext cx="2375843" cy="400110"/>
          </a:xfrm>
          <a:prstGeom prst="rect">
            <a:avLst/>
          </a:prstGeom>
          <a:noFill/>
        </p:spPr>
        <p:txBody>
          <a:bodyPr wrap="none" rtlCol="0">
            <a:spAutoFit/>
          </a:bodyPr>
          <a:lstStyle/>
          <a:p>
            <a:r>
              <a:rPr lang="en-US" sz="2000" dirty="0"/>
              <a:t>Downtown Fairbanks</a:t>
            </a:r>
          </a:p>
        </p:txBody>
      </p:sp>
      <p:sp>
        <p:nvSpPr>
          <p:cNvPr id="21" name="TextBox 20">
            <a:extLst>
              <a:ext uri="{FF2B5EF4-FFF2-40B4-BE49-F238E27FC236}">
                <a16:creationId xmlns:a16="http://schemas.microsoft.com/office/drawing/2014/main" id="{D2E69207-5DBD-421D-A437-9A0DCA4EACF7}"/>
              </a:ext>
            </a:extLst>
          </p:cNvPr>
          <p:cNvSpPr txBox="1"/>
          <p:nvPr/>
        </p:nvSpPr>
        <p:spPr>
          <a:xfrm>
            <a:off x="6614677" y="1878991"/>
            <a:ext cx="1303242" cy="400110"/>
          </a:xfrm>
          <a:prstGeom prst="rect">
            <a:avLst/>
          </a:prstGeom>
          <a:noFill/>
        </p:spPr>
        <p:txBody>
          <a:bodyPr wrap="none" rtlCol="0">
            <a:spAutoFit/>
          </a:bodyPr>
          <a:lstStyle/>
          <a:p>
            <a:r>
              <a:rPr lang="en-US" sz="2000" dirty="0"/>
              <a:t>North Pole</a:t>
            </a:r>
          </a:p>
        </p:txBody>
      </p:sp>
      <p:sp>
        <p:nvSpPr>
          <p:cNvPr id="39" name="TextBox 38">
            <a:extLst>
              <a:ext uri="{FF2B5EF4-FFF2-40B4-BE49-F238E27FC236}">
                <a16:creationId xmlns:a16="http://schemas.microsoft.com/office/drawing/2014/main" id="{37CA7F20-A7B0-4AEF-93B7-7B0AD5905980}"/>
              </a:ext>
            </a:extLst>
          </p:cNvPr>
          <p:cNvSpPr txBox="1"/>
          <p:nvPr/>
        </p:nvSpPr>
        <p:spPr>
          <a:xfrm>
            <a:off x="9521301" y="2778878"/>
            <a:ext cx="257127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TMI-catalyzed O</a:t>
            </a:r>
            <a:r>
              <a:rPr lang="en-US" baseline="-25000" dirty="0"/>
              <a:t>2</a:t>
            </a:r>
            <a:r>
              <a:rPr lang="en-US" dirty="0"/>
              <a:t> oxidation pathway is limited due to decreased temperatures in this sensitivity run (TMI_sens)</a:t>
            </a:r>
          </a:p>
        </p:txBody>
      </p:sp>
      <p:pic>
        <p:nvPicPr>
          <p:cNvPr id="48" name="Picture 2" descr="Cabin concept illustration">
            <a:extLst>
              <a:ext uri="{FF2B5EF4-FFF2-40B4-BE49-F238E27FC236}">
                <a16:creationId xmlns:a16="http://schemas.microsoft.com/office/drawing/2014/main" id="{8B474255-89ED-477D-90A4-991110AD96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4771" y="2254397"/>
            <a:ext cx="625385" cy="62538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ity factories set">
            <a:extLst>
              <a:ext uri="{FF2B5EF4-FFF2-40B4-BE49-F238E27FC236}">
                <a16:creationId xmlns:a16="http://schemas.microsoft.com/office/drawing/2014/main" id="{DF42E876-CD43-4AF7-BB4E-B919E93DA3A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18" r="68248" b="68378"/>
          <a:stretch/>
        </p:blipFill>
        <p:spPr bwMode="auto">
          <a:xfrm>
            <a:off x="625281" y="2231458"/>
            <a:ext cx="1034014" cy="67126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Chart, bar chart&#10;&#10;Description automatically generated">
            <a:extLst>
              <a:ext uri="{FF2B5EF4-FFF2-40B4-BE49-F238E27FC236}">
                <a16:creationId xmlns:a16="http://schemas.microsoft.com/office/drawing/2014/main" id="{2164FC4B-2143-497F-A3A3-9A35C5309BE7}"/>
              </a:ext>
            </a:extLst>
          </p:cNvPr>
          <p:cNvPicPr>
            <a:picLocks noChangeAspect="1"/>
          </p:cNvPicPr>
          <p:nvPr/>
        </p:nvPicPr>
        <p:blipFill rotWithShape="1">
          <a:blip r:embed="rId8">
            <a:extLst>
              <a:ext uri="{28A0092B-C50C-407E-A947-70E740481C1C}">
                <a14:useLocalDpi xmlns:a14="http://schemas.microsoft.com/office/drawing/2010/main" val="0"/>
              </a:ext>
            </a:extLst>
          </a:blip>
          <a:srcRect l="59056" t="33050" r="16358" b="35523"/>
          <a:stretch/>
        </p:blipFill>
        <p:spPr>
          <a:xfrm>
            <a:off x="9762969" y="1394208"/>
            <a:ext cx="1938490" cy="1369676"/>
          </a:xfrm>
          <a:prstGeom prst="rect">
            <a:avLst/>
          </a:prstGeom>
        </p:spPr>
      </p:pic>
      <p:sp>
        <p:nvSpPr>
          <p:cNvPr id="18" name="TextBox 17">
            <a:extLst>
              <a:ext uri="{FF2B5EF4-FFF2-40B4-BE49-F238E27FC236}">
                <a16:creationId xmlns:a16="http://schemas.microsoft.com/office/drawing/2014/main" id="{7D2BB2A3-D592-43F8-B9CA-313480D4E484}"/>
              </a:ext>
            </a:extLst>
          </p:cNvPr>
          <p:cNvSpPr txBox="1"/>
          <p:nvPr/>
        </p:nvSpPr>
        <p:spPr>
          <a:xfrm>
            <a:off x="3221591" y="1354218"/>
            <a:ext cx="3189912" cy="369332"/>
          </a:xfrm>
          <a:prstGeom prst="rect">
            <a:avLst/>
          </a:prstGeom>
          <a:noFill/>
        </p:spPr>
        <p:txBody>
          <a:bodyPr wrap="none" rtlCol="0">
            <a:spAutoFit/>
          </a:bodyPr>
          <a:lstStyle/>
          <a:p>
            <a:r>
              <a:rPr lang="en-US" u="sng" dirty="0"/>
              <a:t>CMAQ Sulfur Aerosol Speciation</a:t>
            </a:r>
          </a:p>
        </p:txBody>
      </p:sp>
      <p:pic>
        <p:nvPicPr>
          <p:cNvPr id="20" name="Picture 2" descr="Christmas in canada cartoon vector illustration">
            <a:extLst>
              <a:ext uri="{FF2B5EF4-FFF2-40B4-BE49-F238E27FC236}">
                <a16:creationId xmlns:a16="http://schemas.microsoft.com/office/drawing/2014/main" id="{0B6D538E-AA8C-4CCB-AAA3-98E0942F02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0372" y="1950096"/>
            <a:ext cx="722336" cy="3611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hristmas in canada cartoon vector illustration">
            <a:extLst>
              <a:ext uri="{FF2B5EF4-FFF2-40B4-BE49-F238E27FC236}">
                <a16:creationId xmlns:a16="http://schemas.microsoft.com/office/drawing/2014/main" id="{88A0C449-DF13-48ED-84EB-2955A9E16B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21260" y="1922210"/>
            <a:ext cx="738664" cy="3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427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B12D5-07DF-4BCB-AB8E-95FCC811A921}"/>
              </a:ext>
            </a:extLst>
          </p:cNvPr>
          <p:cNvSpPr>
            <a:spLocks noGrp="1"/>
          </p:cNvSpPr>
          <p:nvPr>
            <p:ph type="title"/>
          </p:nvPr>
        </p:nvSpPr>
        <p:spPr>
          <a:xfrm>
            <a:off x="1725805" y="7889"/>
            <a:ext cx="8963025"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HMS Enhancement with Alternative TMI-catalyzed O</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 oxidation pathway (TMI_sens)</a:t>
            </a:r>
          </a:p>
        </p:txBody>
      </p:sp>
      <p:sp>
        <p:nvSpPr>
          <p:cNvPr id="4" name="TextBox 3">
            <a:extLst>
              <a:ext uri="{FF2B5EF4-FFF2-40B4-BE49-F238E27FC236}">
                <a16:creationId xmlns:a16="http://schemas.microsoft.com/office/drawing/2014/main" id="{08374F5D-ADB5-4C0E-A73A-FBC00C60E263}"/>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9</a:t>
            </a:r>
          </a:p>
        </p:txBody>
      </p:sp>
      <p:pic>
        <p:nvPicPr>
          <p:cNvPr id="5" name="Picture 4">
            <a:extLst>
              <a:ext uri="{FF2B5EF4-FFF2-40B4-BE49-F238E27FC236}">
                <a16:creationId xmlns:a16="http://schemas.microsoft.com/office/drawing/2014/main" id="{1B145583-9AD2-4466-A1BF-BA1FE853F1B6}"/>
              </a:ext>
            </a:extLst>
          </p:cNvPr>
          <p:cNvPicPr>
            <a:picLocks noChangeAspect="1"/>
          </p:cNvPicPr>
          <p:nvPr/>
        </p:nvPicPr>
        <p:blipFill>
          <a:blip r:embed="rId3"/>
          <a:stretch>
            <a:fillRect/>
          </a:stretch>
        </p:blipFill>
        <p:spPr>
          <a:xfrm>
            <a:off x="152591" y="65637"/>
            <a:ext cx="1349637" cy="1334847"/>
          </a:xfrm>
          <a:prstGeom prst="rect">
            <a:avLst/>
          </a:prstGeom>
        </p:spPr>
      </p:pic>
      <p:sp>
        <p:nvSpPr>
          <p:cNvPr id="17" name="TextBox 16">
            <a:extLst>
              <a:ext uri="{FF2B5EF4-FFF2-40B4-BE49-F238E27FC236}">
                <a16:creationId xmlns:a16="http://schemas.microsoft.com/office/drawing/2014/main" id="{DC1E3DED-C611-4A4E-ABF7-5F38DF85EB45}"/>
              </a:ext>
            </a:extLst>
          </p:cNvPr>
          <p:cNvSpPr txBox="1"/>
          <p:nvPr/>
        </p:nvSpPr>
        <p:spPr>
          <a:xfrm>
            <a:off x="2977611" y="-1196422"/>
            <a:ext cx="4772140" cy="646331"/>
          </a:xfrm>
          <a:prstGeom prst="rect">
            <a:avLst/>
          </a:prstGeom>
          <a:noFill/>
        </p:spPr>
        <p:txBody>
          <a:bodyPr wrap="none" rtlCol="0">
            <a:spAutoFit/>
          </a:bodyPr>
          <a:lstStyle/>
          <a:p>
            <a:r>
              <a:rPr lang="en-US" sz="3600" dirty="0"/>
              <a:t>Ep 1 (Jan 25</a:t>
            </a:r>
            <a:r>
              <a:rPr lang="en-US" sz="3600" baseline="30000" dirty="0"/>
              <a:t>th</a:t>
            </a:r>
            <a:r>
              <a:rPr lang="en-US" sz="3600" dirty="0"/>
              <a:t> – Feb 11</a:t>
            </a:r>
            <a:r>
              <a:rPr lang="en-US" sz="3600" baseline="30000" dirty="0"/>
              <a:t>th</a:t>
            </a:r>
            <a:r>
              <a:rPr lang="en-US" sz="3600" dirty="0"/>
              <a:t>)</a:t>
            </a:r>
          </a:p>
        </p:txBody>
      </p:sp>
      <p:pic>
        <p:nvPicPr>
          <p:cNvPr id="15" name="Picture 14" descr="Chart, bar chart&#10;&#10;Description automatically generated">
            <a:extLst>
              <a:ext uri="{FF2B5EF4-FFF2-40B4-BE49-F238E27FC236}">
                <a16:creationId xmlns:a16="http://schemas.microsoft.com/office/drawing/2014/main" id="{02691AD7-C19E-446B-87DE-F177B8B52961}"/>
              </a:ext>
            </a:extLst>
          </p:cNvPr>
          <p:cNvPicPr>
            <a:picLocks noChangeAspect="1"/>
          </p:cNvPicPr>
          <p:nvPr/>
        </p:nvPicPr>
        <p:blipFill rotWithShape="1">
          <a:blip r:embed="rId4">
            <a:extLst>
              <a:ext uri="{28A0092B-C50C-407E-A947-70E740481C1C}">
                <a14:useLocalDpi xmlns:a14="http://schemas.microsoft.com/office/drawing/2010/main" val="0"/>
              </a:ext>
            </a:extLst>
          </a:blip>
          <a:srcRect l="6847" t="11311" r="24589" b="6132"/>
          <a:stretch/>
        </p:blipFill>
        <p:spPr>
          <a:xfrm>
            <a:off x="143645" y="1871710"/>
            <a:ext cx="4260753" cy="2565151"/>
          </a:xfrm>
          <a:prstGeom prst="rect">
            <a:avLst/>
          </a:prstGeom>
        </p:spPr>
      </p:pic>
      <p:pic>
        <p:nvPicPr>
          <p:cNvPr id="24" name="Picture 23" descr="Chart, bar chart&#10;&#10;Description automatically generated">
            <a:extLst>
              <a:ext uri="{FF2B5EF4-FFF2-40B4-BE49-F238E27FC236}">
                <a16:creationId xmlns:a16="http://schemas.microsoft.com/office/drawing/2014/main" id="{3C06FE7C-7140-4E10-90E1-6FAFFA0555BB}"/>
              </a:ext>
            </a:extLst>
          </p:cNvPr>
          <p:cNvPicPr>
            <a:picLocks noChangeAspect="1"/>
          </p:cNvPicPr>
          <p:nvPr/>
        </p:nvPicPr>
        <p:blipFill rotWithShape="1">
          <a:blip r:embed="rId5">
            <a:extLst>
              <a:ext uri="{28A0092B-C50C-407E-A947-70E740481C1C}">
                <a14:useLocalDpi xmlns:a14="http://schemas.microsoft.com/office/drawing/2010/main" val="0"/>
              </a:ext>
            </a:extLst>
          </a:blip>
          <a:srcRect l="5659" t="11024" r="24923" b="6419"/>
          <a:stretch/>
        </p:blipFill>
        <p:spPr>
          <a:xfrm>
            <a:off x="4907739" y="1836577"/>
            <a:ext cx="4313789" cy="2565151"/>
          </a:xfrm>
          <a:prstGeom prst="rect">
            <a:avLst/>
          </a:prstGeom>
        </p:spPr>
      </p:pic>
      <p:sp>
        <p:nvSpPr>
          <p:cNvPr id="19" name="TextBox 18">
            <a:extLst>
              <a:ext uri="{FF2B5EF4-FFF2-40B4-BE49-F238E27FC236}">
                <a16:creationId xmlns:a16="http://schemas.microsoft.com/office/drawing/2014/main" id="{E36CC025-3C1A-4AB5-AEF3-D6AA57C87090}"/>
              </a:ext>
            </a:extLst>
          </p:cNvPr>
          <p:cNvSpPr txBox="1"/>
          <p:nvPr/>
        </p:nvSpPr>
        <p:spPr>
          <a:xfrm>
            <a:off x="1270064" y="1891432"/>
            <a:ext cx="2375843" cy="400110"/>
          </a:xfrm>
          <a:prstGeom prst="rect">
            <a:avLst/>
          </a:prstGeom>
          <a:noFill/>
        </p:spPr>
        <p:txBody>
          <a:bodyPr wrap="none" rtlCol="0">
            <a:spAutoFit/>
          </a:bodyPr>
          <a:lstStyle/>
          <a:p>
            <a:r>
              <a:rPr lang="en-US" sz="2000" dirty="0"/>
              <a:t>Downtown Fairbanks</a:t>
            </a:r>
          </a:p>
        </p:txBody>
      </p:sp>
      <p:sp>
        <p:nvSpPr>
          <p:cNvPr id="21" name="TextBox 20">
            <a:extLst>
              <a:ext uri="{FF2B5EF4-FFF2-40B4-BE49-F238E27FC236}">
                <a16:creationId xmlns:a16="http://schemas.microsoft.com/office/drawing/2014/main" id="{D2E69207-5DBD-421D-A437-9A0DCA4EACF7}"/>
              </a:ext>
            </a:extLst>
          </p:cNvPr>
          <p:cNvSpPr txBox="1"/>
          <p:nvPr/>
        </p:nvSpPr>
        <p:spPr>
          <a:xfrm>
            <a:off x="6614677" y="1878991"/>
            <a:ext cx="1303242" cy="400110"/>
          </a:xfrm>
          <a:prstGeom prst="rect">
            <a:avLst/>
          </a:prstGeom>
          <a:noFill/>
        </p:spPr>
        <p:txBody>
          <a:bodyPr wrap="none" rtlCol="0">
            <a:spAutoFit/>
          </a:bodyPr>
          <a:lstStyle/>
          <a:p>
            <a:r>
              <a:rPr lang="en-US" sz="2000" dirty="0"/>
              <a:t>North Pole</a:t>
            </a:r>
          </a:p>
        </p:txBody>
      </p:sp>
      <p:pic>
        <p:nvPicPr>
          <p:cNvPr id="36" name="Picture 35" descr="Chart, line chart&#10;&#10;Description automatically generated">
            <a:extLst>
              <a:ext uri="{FF2B5EF4-FFF2-40B4-BE49-F238E27FC236}">
                <a16:creationId xmlns:a16="http://schemas.microsoft.com/office/drawing/2014/main" id="{C36AFFA8-E5B4-4617-B2D1-B25DEF15F5C0}"/>
              </a:ext>
            </a:extLst>
          </p:cNvPr>
          <p:cNvPicPr>
            <a:picLocks noChangeAspect="1"/>
          </p:cNvPicPr>
          <p:nvPr/>
        </p:nvPicPr>
        <p:blipFill rotWithShape="1">
          <a:blip r:embed="rId6">
            <a:extLst>
              <a:ext uri="{28A0092B-C50C-407E-A947-70E740481C1C}">
                <a14:useLocalDpi xmlns:a14="http://schemas.microsoft.com/office/drawing/2010/main" val="0"/>
              </a:ext>
            </a:extLst>
          </a:blip>
          <a:srcRect t="8689" b="5286"/>
          <a:stretch/>
        </p:blipFill>
        <p:spPr>
          <a:xfrm>
            <a:off x="99426" y="4471994"/>
            <a:ext cx="4717121" cy="2323140"/>
          </a:xfrm>
          <a:prstGeom prst="rect">
            <a:avLst/>
          </a:prstGeom>
        </p:spPr>
      </p:pic>
      <p:pic>
        <p:nvPicPr>
          <p:cNvPr id="38" name="Picture 37" descr="Chart, line chart&#10;&#10;Description automatically generated">
            <a:extLst>
              <a:ext uri="{FF2B5EF4-FFF2-40B4-BE49-F238E27FC236}">
                <a16:creationId xmlns:a16="http://schemas.microsoft.com/office/drawing/2014/main" id="{63457610-4BBA-44C6-A98A-6BA8FCF6D988}"/>
              </a:ext>
            </a:extLst>
          </p:cNvPr>
          <p:cNvPicPr>
            <a:picLocks noChangeAspect="1"/>
          </p:cNvPicPr>
          <p:nvPr/>
        </p:nvPicPr>
        <p:blipFill rotWithShape="1">
          <a:blip r:embed="rId7">
            <a:extLst>
              <a:ext uri="{28A0092B-C50C-407E-A947-70E740481C1C}">
                <a14:useLocalDpi xmlns:a14="http://schemas.microsoft.com/office/drawing/2010/main" val="0"/>
              </a:ext>
            </a:extLst>
          </a:blip>
          <a:srcRect t="9021" b="6747"/>
          <a:stretch/>
        </p:blipFill>
        <p:spPr>
          <a:xfrm>
            <a:off x="4907738" y="4491230"/>
            <a:ext cx="4717121" cy="2274702"/>
          </a:xfrm>
          <a:prstGeom prst="rect">
            <a:avLst/>
          </a:prstGeom>
        </p:spPr>
      </p:pic>
      <p:sp>
        <p:nvSpPr>
          <p:cNvPr id="39" name="TextBox 38">
            <a:extLst>
              <a:ext uri="{FF2B5EF4-FFF2-40B4-BE49-F238E27FC236}">
                <a16:creationId xmlns:a16="http://schemas.microsoft.com/office/drawing/2014/main" id="{37CA7F20-A7B0-4AEF-93B7-7B0AD5905980}"/>
              </a:ext>
            </a:extLst>
          </p:cNvPr>
          <p:cNvSpPr txBox="1"/>
          <p:nvPr/>
        </p:nvSpPr>
        <p:spPr>
          <a:xfrm>
            <a:off x="9521301" y="2778878"/>
            <a:ext cx="257127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TMI-catalyzed O</a:t>
            </a:r>
            <a:r>
              <a:rPr lang="en-US" baseline="-25000" dirty="0"/>
              <a:t>2</a:t>
            </a:r>
            <a:r>
              <a:rPr lang="en-US" dirty="0"/>
              <a:t> oxidation pathway is limited due to decreased temperatures in this sensitivity run (TMI_sens)</a:t>
            </a:r>
          </a:p>
        </p:txBody>
      </p:sp>
      <p:pic>
        <p:nvPicPr>
          <p:cNvPr id="48" name="Picture 2" descr="Cabin concept illustration">
            <a:extLst>
              <a:ext uri="{FF2B5EF4-FFF2-40B4-BE49-F238E27FC236}">
                <a16:creationId xmlns:a16="http://schemas.microsoft.com/office/drawing/2014/main" id="{8B474255-89ED-477D-90A4-991110AD96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4771" y="2254397"/>
            <a:ext cx="625385" cy="62538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ity factories set">
            <a:extLst>
              <a:ext uri="{FF2B5EF4-FFF2-40B4-BE49-F238E27FC236}">
                <a16:creationId xmlns:a16="http://schemas.microsoft.com/office/drawing/2014/main" id="{DF42E876-CD43-4AF7-BB4E-B919E93DA3A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118" r="68248" b="68378"/>
          <a:stretch/>
        </p:blipFill>
        <p:spPr bwMode="auto">
          <a:xfrm>
            <a:off x="625281" y="2231458"/>
            <a:ext cx="1034014" cy="67126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Chart, bar chart&#10;&#10;Description automatically generated">
            <a:extLst>
              <a:ext uri="{FF2B5EF4-FFF2-40B4-BE49-F238E27FC236}">
                <a16:creationId xmlns:a16="http://schemas.microsoft.com/office/drawing/2014/main" id="{2164FC4B-2143-497F-A3A3-9A35C5309BE7}"/>
              </a:ext>
            </a:extLst>
          </p:cNvPr>
          <p:cNvPicPr>
            <a:picLocks noChangeAspect="1"/>
          </p:cNvPicPr>
          <p:nvPr/>
        </p:nvPicPr>
        <p:blipFill rotWithShape="1">
          <a:blip r:embed="rId10">
            <a:extLst>
              <a:ext uri="{28A0092B-C50C-407E-A947-70E740481C1C}">
                <a14:useLocalDpi xmlns:a14="http://schemas.microsoft.com/office/drawing/2010/main" val="0"/>
              </a:ext>
            </a:extLst>
          </a:blip>
          <a:srcRect l="59056" t="33050" r="16358" b="35523"/>
          <a:stretch/>
        </p:blipFill>
        <p:spPr>
          <a:xfrm>
            <a:off x="9762969" y="1394208"/>
            <a:ext cx="1938490" cy="1369676"/>
          </a:xfrm>
          <a:prstGeom prst="rect">
            <a:avLst/>
          </a:prstGeom>
        </p:spPr>
      </p:pic>
      <p:sp>
        <p:nvSpPr>
          <p:cNvPr id="18" name="TextBox 17">
            <a:extLst>
              <a:ext uri="{FF2B5EF4-FFF2-40B4-BE49-F238E27FC236}">
                <a16:creationId xmlns:a16="http://schemas.microsoft.com/office/drawing/2014/main" id="{7D2BB2A3-D592-43F8-B9CA-313480D4E484}"/>
              </a:ext>
            </a:extLst>
          </p:cNvPr>
          <p:cNvSpPr txBox="1"/>
          <p:nvPr/>
        </p:nvSpPr>
        <p:spPr>
          <a:xfrm>
            <a:off x="3221591" y="1354218"/>
            <a:ext cx="3189912" cy="369332"/>
          </a:xfrm>
          <a:prstGeom prst="rect">
            <a:avLst/>
          </a:prstGeom>
          <a:noFill/>
        </p:spPr>
        <p:txBody>
          <a:bodyPr wrap="none" rtlCol="0">
            <a:spAutoFit/>
          </a:bodyPr>
          <a:lstStyle/>
          <a:p>
            <a:r>
              <a:rPr lang="en-US" u="sng" dirty="0"/>
              <a:t>CMAQ Sulfur Aerosol Speciation</a:t>
            </a:r>
          </a:p>
        </p:txBody>
      </p:sp>
      <p:pic>
        <p:nvPicPr>
          <p:cNvPr id="20" name="Picture 2" descr="Christmas in canada cartoon vector illustration">
            <a:extLst>
              <a:ext uri="{FF2B5EF4-FFF2-40B4-BE49-F238E27FC236}">
                <a16:creationId xmlns:a16="http://schemas.microsoft.com/office/drawing/2014/main" id="{8C9FDC8A-6305-4B8E-B8E5-DA5CF4B6C5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0372" y="1950096"/>
            <a:ext cx="722336" cy="3611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hristmas in canada cartoon vector illustration">
            <a:extLst>
              <a:ext uri="{FF2B5EF4-FFF2-40B4-BE49-F238E27FC236}">
                <a16:creationId xmlns:a16="http://schemas.microsoft.com/office/drawing/2014/main" id="{7AC18D2D-156A-491C-AFA7-D9284C59E88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21260" y="1922210"/>
            <a:ext cx="738664" cy="3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479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B12D5-07DF-4BCB-AB8E-95FCC811A921}"/>
              </a:ext>
            </a:extLst>
          </p:cNvPr>
          <p:cNvSpPr>
            <a:spLocks noGrp="1"/>
          </p:cNvSpPr>
          <p:nvPr>
            <p:ph type="title"/>
          </p:nvPr>
        </p:nvSpPr>
        <p:spPr>
          <a:xfrm>
            <a:off x="1725805" y="7889"/>
            <a:ext cx="8963025"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HMS Enhancement with Alternative TMI-catalyzed O</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 oxidation pathway (TMI_sens)</a:t>
            </a:r>
          </a:p>
        </p:txBody>
      </p:sp>
      <p:sp>
        <p:nvSpPr>
          <p:cNvPr id="4" name="TextBox 3">
            <a:extLst>
              <a:ext uri="{FF2B5EF4-FFF2-40B4-BE49-F238E27FC236}">
                <a16:creationId xmlns:a16="http://schemas.microsoft.com/office/drawing/2014/main" id="{08374F5D-ADB5-4C0E-A73A-FBC00C60E263}"/>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9</a:t>
            </a:r>
          </a:p>
        </p:txBody>
      </p:sp>
      <p:pic>
        <p:nvPicPr>
          <p:cNvPr id="5" name="Picture 4">
            <a:extLst>
              <a:ext uri="{FF2B5EF4-FFF2-40B4-BE49-F238E27FC236}">
                <a16:creationId xmlns:a16="http://schemas.microsoft.com/office/drawing/2014/main" id="{1B145583-9AD2-4466-A1BF-BA1FE853F1B6}"/>
              </a:ext>
            </a:extLst>
          </p:cNvPr>
          <p:cNvPicPr>
            <a:picLocks noChangeAspect="1"/>
          </p:cNvPicPr>
          <p:nvPr/>
        </p:nvPicPr>
        <p:blipFill>
          <a:blip r:embed="rId3"/>
          <a:stretch>
            <a:fillRect/>
          </a:stretch>
        </p:blipFill>
        <p:spPr>
          <a:xfrm>
            <a:off x="152591" y="65637"/>
            <a:ext cx="1349637" cy="1334847"/>
          </a:xfrm>
          <a:prstGeom prst="rect">
            <a:avLst/>
          </a:prstGeom>
        </p:spPr>
      </p:pic>
      <p:sp>
        <p:nvSpPr>
          <p:cNvPr id="17" name="TextBox 16">
            <a:extLst>
              <a:ext uri="{FF2B5EF4-FFF2-40B4-BE49-F238E27FC236}">
                <a16:creationId xmlns:a16="http://schemas.microsoft.com/office/drawing/2014/main" id="{DC1E3DED-C611-4A4E-ABF7-5F38DF85EB45}"/>
              </a:ext>
            </a:extLst>
          </p:cNvPr>
          <p:cNvSpPr txBox="1"/>
          <p:nvPr/>
        </p:nvSpPr>
        <p:spPr>
          <a:xfrm>
            <a:off x="2977611" y="-1196422"/>
            <a:ext cx="4772140" cy="646331"/>
          </a:xfrm>
          <a:prstGeom prst="rect">
            <a:avLst/>
          </a:prstGeom>
          <a:noFill/>
        </p:spPr>
        <p:txBody>
          <a:bodyPr wrap="none" rtlCol="0">
            <a:spAutoFit/>
          </a:bodyPr>
          <a:lstStyle/>
          <a:p>
            <a:r>
              <a:rPr lang="en-US" sz="3600" dirty="0"/>
              <a:t>Ep 1 (Jan 25</a:t>
            </a:r>
            <a:r>
              <a:rPr lang="en-US" sz="3600" baseline="30000" dirty="0"/>
              <a:t>th</a:t>
            </a:r>
            <a:r>
              <a:rPr lang="en-US" sz="3600" dirty="0"/>
              <a:t> – Feb 11</a:t>
            </a:r>
            <a:r>
              <a:rPr lang="en-US" sz="3600" baseline="30000" dirty="0"/>
              <a:t>th</a:t>
            </a:r>
            <a:r>
              <a:rPr lang="en-US" sz="3600" dirty="0"/>
              <a:t>)</a:t>
            </a:r>
          </a:p>
        </p:txBody>
      </p:sp>
      <p:pic>
        <p:nvPicPr>
          <p:cNvPr id="15" name="Picture 14" descr="Chart, bar chart&#10;&#10;Description automatically generated">
            <a:extLst>
              <a:ext uri="{FF2B5EF4-FFF2-40B4-BE49-F238E27FC236}">
                <a16:creationId xmlns:a16="http://schemas.microsoft.com/office/drawing/2014/main" id="{02691AD7-C19E-446B-87DE-F177B8B52961}"/>
              </a:ext>
            </a:extLst>
          </p:cNvPr>
          <p:cNvPicPr>
            <a:picLocks noChangeAspect="1"/>
          </p:cNvPicPr>
          <p:nvPr/>
        </p:nvPicPr>
        <p:blipFill rotWithShape="1">
          <a:blip r:embed="rId4">
            <a:extLst>
              <a:ext uri="{28A0092B-C50C-407E-A947-70E740481C1C}">
                <a14:useLocalDpi xmlns:a14="http://schemas.microsoft.com/office/drawing/2010/main" val="0"/>
              </a:ext>
            </a:extLst>
          </a:blip>
          <a:srcRect l="6847" t="11311" r="24589" b="6132"/>
          <a:stretch/>
        </p:blipFill>
        <p:spPr>
          <a:xfrm>
            <a:off x="143645" y="1871710"/>
            <a:ext cx="4260753" cy="2565151"/>
          </a:xfrm>
          <a:prstGeom prst="rect">
            <a:avLst/>
          </a:prstGeom>
        </p:spPr>
      </p:pic>
      <p:pic>
        <p:nvPicPr>
          <p:cNvPr id="24" name="Picture 23" descr="Chart, bar chart&#10;&#10;Description automatically generated">
            <a:extLst>
              <a:ext uri="{FF2B5EF4-FFF2-40B4-BE49-F238E27FC236}">
                <a16:creationId xmlns:a16="http://schemas.microsoft.com/office/drawing/2014/main" id="{3C06FE7C-7140-4E10-90E1-6FAFFA0555BB}"/>
              </a:ext>
            </a:extLst>
          </p:cNvPr>
          <p:cNvPicPr>
            <a:picLocks noChangeAspect="1"/>
          </p:cNvPicPr>
          <p:nvPr/>
        </p:nvPicPr>
        <p:blipFill rotWithShape="1">
          <a:blip r:embed="rId5">
            <a:extLst>
              <a:ext uri="{28A0092B-C50C-407E-A947-70E740481C1C}">
                <a14:useLocalDpi xmlns:a14="http://schemas.microsoft.com/office/drawing/2010/main" val="0"/>
              </a:ext>
            </a:extLst>
          </a:blip>
          <a:srcRect l="5659" t="11024" r="24923" b="6419"/>
          <a:stretch/>
        </p:blipFill>
        <p:spPr>
          <a:xfrm>
            <a:off x="4907739" y="1836577"/>
            <a:ext cx="4313789" cy="2565151"/>
          </a:xfrm>
          <a:prstGeom prst="rect">
            <a:avLst/>
          </a:prstGeom>
        </p:spPr>
      </p:pic>
      <p:sp>
        <p:nvSpPr>
          <p:cNvPr id="19" name="TextBox 18">
            <a:extLst>
              <a:ext uri="{FF2B5EF4-FFF2-40B4-BE49-F238E27FC236}">
                <a16:creationId xmlns:a16="http://schemas.microsoft.com/office/drawing/2014/main" id="{E36CC025-3C1A-4AB5-AEF3-D6AA57C87090}"/>
              </a:ext>
            </a:extLst>
          </p:cNvPr>
          <p:cNvSpPr txBox="1"/>
          <p:nvPr/>
        </p:nvSpPr>
        <p:spPr>
          <a:xfrm>
            <a:off x="1270064" y="1891432"/>
            <a:ext cx="2375843" cy="400110"/>
          </a:xfrm>
          <a:prstGeom prst="rect">
            <a:avLst/>
          </a:prstGeom>
          <a:noFill/>
        </p:spPr>
        <p:txBody>
          <a:bodyPr wrap="none" rtlCol="0">
            <a:spAutoFit/>
          </a:bodyPr>
          <a:lstStyle/>
          <a:p>
            <a:r>
              <a:rPr lang="en-US" sz="2000" dirty="0"/>
              <a:t>Downtown Fairbanks</a:t>
            </a:r>
          </a:p>
        </p:txBody>
      </p:sp>
      <p:sp>
        <p:nvSpPr>
          <p:cNvPr id="21" name="TextBox 20">
            <a:extLst>
              <a:ext uri="{FF2B5EF4-FFF2-40B4-BE49-F238E27FC236}">
                <a16:creationId xmlns:a16="http://schemas.microsoft.com/office/drawing/2014/main" id="{D2E69207-5DBD-421D-A437-9A0DCA4EACF7}"/>
              </a:ext>
            </a:extLst>
          </p:cNvPr>
          <p:cNvSpPr txBox="1"/>
          <p:nvPr/>
        </p:nvSpPr>
        <p:spPr>
          <a:xfrm>
            <a:off x="6614677" y="1878991"/>
            <a:ext cx="1303242" cy="400110"/>
          </a:xfrm>
          <a:prstGeom prst="rect">
            <a:avLst/>
          </a:prstGeom>
          <a:noFill/>
        </p:spPr>
        <p:txBody>
          <a:bodyPr wrap="none" rtlCol="0">
            <a:spAutoFit/>
          </a:bodyPr>
          <a:lstStyle/>
          <a:p>
            <a:r>
              <a:rPr lang="en-US" sz="2000" dirty="0"/>
              <a:t>North Pole</a:t>
            </a:r>
          </a:p>
        </p:txBody>
      </p:sp>
      <p:pic>
        <p:nvPicPr>
          <p:cNvPr id="36" name="Picture 35" descr="Chart, line chart&#10;&#10;Description automatically generated">
            <a:extLst>
              <a:ext uri="{FF2B5EF4-FFF2-40B4-BE49-F238E27FC236}">
                <a16:creationId xmlns:a16="http://schemas.microsoft.com/office/drawing/2014/main" id="{C36AFFA8-E5B4-4617-B2D1-B25DEF15F5C0}"/>
              </a:ext>
            </a:extLst>
          </p:cNvPr>
          <p:cNvPicPr>
            <a:picLocks noChangeAspect="1"/>
          </p:cNvPicPr>
          <p:nvPr/>
        </p:nvPicPr>
        <p:blipFill rotWithShape="1">
          <a:blip r:embed="rId6">
            <a:extLst>
              <a:ext uri="{28A0092B-C50C-407E-A947-70E740481C1C}">
                <a14:useLocalDpi xmlns:a14="http://schemas.microsoft.com/office/drawing/2010/main" val="0"/>
              </a:ext>
            </a:extLst>
          </a:blip>
          <a:srcRect t="8689" b="5286"/>
          <a:stretch/>
        </p:blipFill>
        <p:spPr>
          <a:xfrm>
            <a:off x="99426" y="4471994"/>
            <a:ext cx="4717121" cy="2323140"/>
          </a:xfrm>
          <a:prstGeom prst="rect">
            <a:avLst/>
          </a:prstGeom>
        </p:spPr>
      </p:pic>
      <p:pic>
        <p:nvPicPr>
          <p:cNvPr id="38" name="Picture 37" descr="Chart, line chart&#10;&#10;Description automatically generated">
            <a:extLst>
              <a:ext uri="{FF2B5EF4-FFF2-40B4-BE49-F238E27FC236}">
                <a16:creationId xmlns:a16="http://schemas.microsoft.com/office/drawing/2014/main" id="{63457610-4BBA-44C6-A98A-6BA8FCF6D988}"/>
              </a:ext>
            </a:extLst>
          </p:cNvPr>
          <p:cNvPicPr>
            <a:picLocks noChangeAspect="1"/>
          </p:cNvPicPr>
          <p:nvPr/>
        </p:nvPicPr>
        <p:blipFill rotWithShape="1">
          <a:blip r:embed="rId7">
            <a:extLst>
              <a:ext uri="{28A0092B-C50C-407E-A947-70E740481C1C}">
                <a14:useLocalDpi xmlns:a14="http://schemas.microsoft.com/office/drawing/2010/main" val="0"/>
              </a:ext>
            </a:extLst>
          </a:blip>
          <a:srcRect t="9021" b="6747"/>
          <a:stretch/>
        </p:blipFill>
        <p:spPr>
          <a:xfrm>
            <a:off x="4907738" y="4491230"/>
            <a:ext cx="4717121" cy="2274702"/>
          </a:xfrm>
          <a:prstGeom prst="rect">
            <a:avLst/>
          </a:prstGeom>
        </p:spPr>
      </p:pic>
      <p:sp>
        <p:nvSpPr>
          <p:cNvPr id="39" name="TextBox 38">
            <a:extLst>
              <a:ext uri="{FF2B5EF4-FFF2-40B4-BE49-F238E27FC236}">
                <a16:creationId xmlns:a16="http://schemas.microsoft.com/office/drawing/2014/main" id="{37CA7F20-A7B0-4AEF-93B7-7B0AD5905980}"/>
              </a:ext>
            </a:extLst>
          </p:cNvPr>
          <p:cNvSpPr txBox="1"/>
          <p:nvPr/>
        </p:nvSpPr>
        <p:spPr>
          <a:xfrm>
            <a:off x="9521301" y="2778878"/>
            <a:ext cx="2571273" cy="4247317"/>
          </a:xfrm>
          <a:prstGeom prst="rect">
            <a:avLst/>
          </a:prstGeom>
          <a:noFill/>
        </p:spPr>
        <p:txBody>
          <a:bodyPr wrap="square" rtlCol="0">
            <a:spAutoFit/>
          </a:bodyPr>
          <a:lstStyle/>
          <a:p>
            <a:pPr marL="285750" indent="-285750">
              <a:buFont typeface="Arial" panose="020B0604020202020204" pitchFamily="34" charset="0"/>
              <a:buChar char="•"/>
            </a:pPr>
            <a:r>
              <a:rPr lang="en-US" dirty="0"/>
              <a:t>TMI-catalyzed O</a:t>
            </a:r>
            <a:r>
              <a:rPr lang="en-US" baseline="-25000" dirty="0"/>
              <a:t>2</a:t>
            </a:r>
            <a:r>
              <a:rPr lang="en-US" dirty="0"/>
              <a:t> oxidation pathway is limited due to decreased temperatures in this sensitivity run (TMI_sens)</a:t>
            </a:r>
          </a:p>
          <a:p>
            <a:endParaRPr lang="en-US" dirty="0"/>
          </a:p>
          <a:p>
            <a:pPr marL="285750" indent="-285750">
              <a:buFont typeface="Arial" panose="020B0604020202020204" pitchFamily="34" charset="0"/>
              <a:buChar char="•"/>
            </a:pPr>
            <a:r>
              <a:rPr lang="en-US" dirty="0"/>
              <a:t>SO</a:t>
            </a:r>
            <a:r>
              <a:rPr lang="en-US" baseline="-25000" dirty="0"/>
              <a:t>2</a:t>
            </a:r>
            <a:r>
              <a:rPr lang="en-US" dirty="0"/>
              <a:t> then favors reacting with HCHO to form </a:t>
            </a:r>
            <a:r>
              <a:rPr lang="en-US" b="1" dirty="0">
                <a:solidFill>
                  <a:srgbClr val="800080"/>
                </a:solidFill>
              </a:rPr>
              <a:t>HMS</a:t>
            </a:r>
            <a:r>
              <a:rPr lang="en-US" dirty="0"/>
              <a:t> in this sensitivity run – especially at temperatures &lt; 245 K</a:t>
            </a:r>
          </a:p>
          <a:p>
            <a:pPr marL="285750" indent="-285750">
              <a:buFont typeface="Arial" panose="020B0604020202020204" pitchFamily="34" charset="0"/>
              <a:buChar char="•"/>
            </a:pPr>
            <a:endParaRPr lang="en-US" dirty="0"/>
          </a:p>
        </p:txBody>
      </p:sp>
      <p:cxnSp>
        <p:nvCxnSpPr>
          <p:cNvPr id="44" name="Straight Arrow Connector 43">
            <a:extLst>
              <a:ext uri="{FF2B5EF4-FFF2-40B4-BE49-F238E27FC236}">
                <a16:creationId xmlns:a16="http://schemas.microsoft.com/office/drawing/2014/main" id="{75CB2C83-0B5B-47BC-B25F-7E4D056FFDB5}"/>
              </a:ext>
            </a:extLst>
          </p:cNvPr>
          <p:cNvCxnSpPr>
            <a:cxnSpLocks/>
          </p:cNvCxnSpPr>
          <p:nvPr/>
        </p:nvCxnSpPr>
        <p:spPr>
          <a:xfrm flipH="1" flipV="1">
            <a:off x="8038214" y="3253563"/>
            <a:ext cx="1711842" cy="2386762"/>
          </a:xfrm>
          <a:prstGeom prst="straightConnector1">
            <a:avLst/>
          </a:prstGeom>
          <a:ln w="3492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47E664F-F0D9-4274-B2C8-9D3EB280F49B}"/>
              </a:ext>
            </a:extLst>
          </p:cNvPr>
          <p:cNvCxnSpPr>
            <a:cxnSpLocks/>
          </p:cNvCxnSpPr>
          <p:nvPr/>
        </p:nvCxnSpPr>
        <p:spPr>
          <a:xfrm flipH="1">
            <a:off x="8173180" y="5624958"/>
            <a:ext cx="1584250" cy="573819"/>
          </a:xfrm>
          <a:prstGeom prst="straightConnector1">
            <a:avLst/>
          </a:prstGeom>
          <a:ln w="34925">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48" name="Picture 2" descr="Cabin concept illustration">
            <a:extLst>
              <a:ext uri="{FF2B5EF4-FFF2-40B4-BE49-F238E27FC236}">
                <a16:creationId xmlns:a16="http://schemas.microsoft.com/office/drawing/2014/main" id="{8B474255-89ED-477D-90A4-991110AD96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4771" y="2254397"/>
            <a:ext cx="625385" cy="62538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ity factories set">
            <a:extLst>
              <a:ext uri="{FF2B5EF4-FFF2-40B4-BE49-F238E27FC236}">
                <a16:creationId xmlns:a16="http://schemas.microsoft.com/office/drawing/2014/main" id="{DF42E876-CD43-4AF7-BB4E-B919E93DA3A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118" r="68248" b="68378"/>
          <a:stretch/>
        </p:blipFill>
        <p:spPr bwMode="auto">
          <a:xfrm>
            <a:off x="625281" y="2231458"/>
            <a:ext cx="1034014" cy="67126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Chart, bar chart&#10;&#10;Description automatically generated">
            <a:extLst>
              <a:ext uri="{FF2B5EF4-FFF2-40B4-BE49-F238E27FC236}">
                <a16:creationId xmlns:a16="http://schemas.microsoft.com/office/drawing/2014/main" id="{2164FC4B-2143-497F-A3A3-9A35C5309BE7}"/>
              </a:ext>
            </a:extLst>
          </p:cNvPr>
          <p:cNvPicPr>
            <a:picLocks noChangeAspect="1"/>
          </p:cNvPicPr>
          <p:nvPr/>
        </p:nvPicPr>
        <p:blipFill rotWithShape="1">
          <a:blip r:embed="rId10">
            <a:extLst>
              <a:ext uri="{28A0092B-C50C-407E-A947-70E740481C1C}">
                <a14:useLocalDpi xmlns:a14="http://schemas.microsoft.com/office/drawing/2010/main" val="0"/>
              </a:ext>
            </a:extLst>
          </a:blip>
          <a:srcRect l="59056" t="33050" r="16358" b="35523"/>
          <a:stretch/>
        </p:blipFill>
        <p:spPr>
          <a:xfrm>
            <a:off x="9762969" y="1394208"/>
            <a:ext cx="1938490" cy="1369676"/>
          </a:xfrm>
          <a:prstGeom prst="rect">
            <a:avLst/>
          </a:prstGeom>
        </p:spPr>
      </p:pic>
      <p:sp>
        <p:nvSpPr>
          <p:cNvPr id="18" name="TextBox 17">
            <a:extLst>
              <a:ext uri="{FF2B5EF4-FFF2-40B4-BE49-F238E27FC236}">
                <a16:creationId xmlns:a16="http://schemas.microsoft.com/office/drawing/2014/main" id="{7D2BB2A3-D592-43F8-B9CA-313480D4E484}"/>
              </a:ext>
            </a:extLst>
          </p:cNvPr>
          <p:cNvSpPr txBox="1"/>
          <p:nvPr/>
        </p:nvSpPr>
        <p:spPr>
          <a:xfrm>
            <a:off x="3221591" y="1354218"/>
            <a:ext cx="3189912" cy="369332"/>
          </a:xfrm>
          <a:prstGeom prst="rect">
            <a:avLst/>
          </a:prstGeom>
          <a:noFill/>
        </p:spPr>
        <p:txBody>
          <a:bodyPr wrap="none" rtlCol="0">
            <a:spAutoFit/>
          </a:bodyPr>
          <a:lstStyle/>
          <a:p>
            <a:r>
              <a:rPr lang="en-US" u="sng" dirty="0"/>
              <a:t>CMAQ Sulfur Aerosol Speciation</a:t>
            </a:r>
          </a:p>
        </p:txBody>
      </p:sp>
      <p:pic>
        <p:nvPicPr>
          <p:cNvPr id="20" name="Picture 2" descr="Christmas in canada cartoon vector illustration">
            <a:extLst>
              <a:ext uri="{FF2B5EF4-FFF2-40B4-BE49-F238E27FC236}">
                <a16:creationId xmlns:a16="http://schemas.microsoft.com/office/drawing/2014/main" id="{738A1DEE-9A07-4C43-8814-6103C66986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0372" y="1950096"/>
            <a:ext cx="722336" cy="3611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hristmas in canada cartoon vector illustration">
            <a:extLst>
              <a:ext uri="{FF2B5EF4-FFF2-40B4-BE49-F238E27FC236}">
                <a16:creationId xmlns:a16="http://schemas.microsoft.com/office/drawing/2014/main" id="{026CB5B5-DED8-4A8A-BF40-A8F220B7EDD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21260" y="1922210"/>
            <a:ext cx="738664" cy="3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333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B12D5-07DF-4BCB-AB8E-95FCC811A921}"/>
              </a:ext>
            </a:extLst>
          </p:cNvPr>
          <p:cNvSpPr>
            <a:spLocks noGrp="1"/>
          </p:cNvSpPr>
          <p:nvPr>
            <p:ph type="title"/>
          </p:nvPr>
        </p:nvSpPr>
        <p:spPr>
          <a:xfrm>
            <a:off x="1979011" y="7885"/>
            <a:ext cx="8963025"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Results from an ionic-strength dependent NO2 oxidation pathway (TMI_NO2_sens)</a:t>
            </a:r>
          </a:p>
        </p:txBody>
      </p:sp>
      <p:sp>
        <p:nvSpPr>
          <p:cNvPr id="4" name="TextBox 3">
            <a:extLst>
              <a:ext uri="{FF2B5EF4-FFF2-40B4-BE49-F238E27FC236}">
                <a16:creationId xmlns:a16="http://schemas.microsoft.com/office/drawing/2014/main" id="{08374F5D-ADB5-4C0E-A73A-FBC00C60E263}"/>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10</a:t>
            </a:r>
          </a:p>
        </p:txBody>
      </p:sp>
      <p:pic>
        <p:nvPicPr>
          <p:cNvPr id="5" name="Picture 4">
            <a:extLst>
              <a:ext uri="{FF2B5EF4-FFF2-40B4-BE49-F238E27FC236}">
                <a16:creationId xmlns:a16="http://schemas.microsoft.com/office/drawing/2014/main" id="{1B145583-9AD2-4466-A1BF-BA1FE853F1B6}"/>
              </a:ext>
            </a:extLst>
          </p:cNvPr>
          <p:cNvPicPr>
            <a:picLocks noChangeAspect="1"/>
          </p:cNvPicPr>
          <p:nvPr/>
        </p:nvPicPr>
        <p:blipFill>
          <a:blip r:embed="rId3"/>
          <a:stretch>
            <a:fillRect/>
          </a:stretch>
        </p:blipFill>
        <p:spPr>
          <a:xfrm>
            <a:off x="152591" y="65637"/>
            <a:ext cx="1349637" cy="1334847"/>
          </a:xfrm>
          <a:prstGeom prst="rect">
            <a:avLst/>
          </a:prstGeom>
        </p:spPr>
      </p:pic>
      <p:sp>
        <p:nvSpPr>
          <p:cNvPr id="18" name="TextBox 17">
            <a:extLst>
              <a:ext uri="{FF2B5EF4-FFF2-40B4-BE49-F238E27FC236}">
                <a16:creationId xmlns:a16="http://schemas.microsoft.com/office/drawing/2014/main" id="{878509A8-CC3B-471B-A29C-5D74D6285974}"/>
              </a:ext>
            </a:extLst>
          </p:cNvPr>
          <p:cNvSpPr txBox="1"/>
          <p:nvPr/>
        </p:nvSpPr>
        <p:spPr>
          <a:xfrm>
            <a:off x="7422607" y="1717511"/>
            <a:ext cx="2718308" cy="400110"/>
          </a:xfrm>
          <a:prstGeom prst="rect">
            <a:avLst/>
          </a:prstGeom>
          <a:noFill/>
        </p:spPr>
        <p:txBody>
          <a:bodyPr wrap="none" rtlCol="0">
            <a:spAutoFit/>
          </a:bodyPr>
          <a:lstStyle/>
          <a:p>
            <a:r>
              <a:rPr lang="en-US" sz="2000" dirty="0"/>
              <a:t>Ep 2 (Nov 4</a:t>
            </a:r>
            <a:r>
              <a:rPr lang="en-US" sz="2000" baseline="30000" dirty="0"/>
              <a:t>th</a:t>
            </a:r>
            <a:r>
              <a:rPr lang="en-US" sz="2000" dirty="0"/>
              <a:t> – Nov 11</a:t>
            </a:r>
            <a:r>
              <a:rPr lang="en-US" sz="2000" baseline="30000" dirty="0"/>
              <a:t>th</a:t>
            </a:r>
            <a:r>
              <a:rPr lang="en-US" sz="2000" dirty="0"/>
              <a:t>)</a:t>
            </a:r>
          </a:p>
        </p:txBody>
      </p:sp>
      <p:pic>
        <p:nvPicPr>
          <p:cNvPr id="31" name="Picture 30" descr="Chart, bar chart&#10;&#10;Description automatically generated">
            <a:extLst>
              <a:ext uri="{FF2B5EF4-FFF2-40B4-BE49-F238E27FC236}">
                <a16:creationId xmlns:a16="http://schemas.microsoft.com/office/drawing/2014/main" id="{D3CD9957-F6BC-4718-8FB9-098C8F4A0DA5}"/>
              </a:ext>
            </a:extLst>
          </p:cNvPr>
          <p:cNvPicPr>
            <a:picLocks noChangeAspect="1"/>
          </p:cNvPicPr>
          <p:nvPr/>
        </p:nvPicPr>
        <p:blipFill rotWithShape="1">
          <a:blip r:embed="rId4">
            <a:extLst>
              <a:ext uri="{28A0092B-C50C-407E-A947-70E740481C1C}">
                <a14:useLocalDpi xmlns:a14="http://schemas.microsoft.com/office/drawing/2010/main" val="0"/>
              </a:ext>
            </a:extLst>
          </a:blip>
          <a:srcRect l="7810" t="20521" r="56261" b="14545"/>
          <a:stretch/>
        </p:blipFill>
        <p:spPr>
          <a:xfrm>
            <a:off x="574162" y="2026847"/>
            <a:ext cx="2735920" cy="2733221"/>
          </a:xfrm>
          <a:prstGeom prst="rect">
            <a:avLst/>
          </a:prstGeom>
        </p:spPr>
      </p:pic>
      <p:pic>
        <p:nvPicPr>
          <p:cNvPr id="14" name="Picture 13" descr="Chart&#10;&#10;Description automatically generated with low confidence">
            <a:extLst>
              <a:ext uri="{FF2B5EF4-FFF2-40B4-BE49-F238E27FC236}">
                <a16:creationId xmlns:a16="http://schemas.microsoft.com/office/drawing/2014/main" id="{9E767A9C-B3D5-402F-B28A-D7929A87647A}"/>
              </a:ext>
            </a:extLst>
          </p:cNvPr>
          <p:cNvPicPr>
            <a:picLocks noChangeAspect="1"/>
          </p:cNvPicPr>
          <p:nvPr/>
        </p:nvPicPr>
        <p:blipFill rotWithShape="1">
          <a:blip r:embed="rId5">
            <a:extLst>
              <a:ext uri="{28A0092B-C50C-407E-A947-70E740481C1C}">
                <a14:useLocalDpi xmlns:a14="http://schemas.microsoft.com/office/drawing/2010/main" val="0"/>
              </a:ext>
            </a:extLst>
          </a:blip>
          <a:srcRect l="21109" t="20447" r="48739" b="16778"/>
          <a:stretch/>
        </p:blipFill>
        <p:spPr>
          <a:xfrm>
            <a:off x="3334782" y="2026847"/>
            <a:ext cx="2668454" cy="2655458"/>
          </a:xfrm>
          <a:prstGeom prst="rect">
            <a:avLst/>
          </a:prstGeom>
        </p:spPr>
      </p:pic>
      <p:sp>
        <p:nvSpPr>
          <p:cNvPr id="32" name="TextBox 31">
            <a:extLst>
              <a:ext uri="{FF2B5EF4-FFF2-40B4-BE49-F238E27FC236}">
                <a16:creationId xmlns:a16="http://schemas.microsoft.com/office/drawing/2014/main" id="{1B684712-67D8-442E-8BF8-A1DAB1451E6D}"/>
              </a:ext>
            </a:extLst>
          </p:cNvPr>
          <p:cNvSpPr txBox="1"/>
          <p:nvPr/>
        </p:nvSpPr>
        <p:spPr>
          <a:xfrm>
            <a:off x="2092131" y="1718031"/>
            <a:ext cx="2737673" cy="400110"/>
          </a:xfrm>
          <a:prstGeom prst="rect">
            <a:avLst/>
          </a:prstGeom>
          <a:noFill/>
        </p:spPr>
        <p:txBody>
          <a:bodyPr wrap="none" rtlCol="0">
            <a:spAutoFit/>
          </a:bodyPr>
          <a:lstStyle/>
          <a:p>
            <a:r>
              <a:rPr lang="en-US" sz="2000" dirty="0"/>
              <a:t>Ep 1 (Jan 25</a:t>
            </a:r>
            <a:r>
              <a:rPr lang="en-US" sz="2000" baseline="30000" dirty="0"/>
              <a:t>th</a:t>
            </a:r>
            <a:r>
              <a:rPr lang="en-US" sz="2000" dirty="0"/>
              <a:t> – Feb 11</a:t>
            </a:r>
            <a:r>
              <a:rPr lang="en-US" sz="2000" baseline="30000" dirty="0"/>
              <a:t>th</a:t>
            </a:r>
            <a:r>
              <a:rPr lang="en-US" sz="2000" dirty="0"/>
              <a:t>)</a:t>
            </a:r>
          </a:p>
        </p:txBody>
      </p:sp>
      <p:pic>
        <p:nvPicPr>
          <p:cNvPr id="36" name="Picture 35" descr="A picture containing graphical user interface&#10;&#10;Description automatically generated">
            <a:extLst>
              <a:ext uri="{FF2B5EF4-FFF2-40B4-BE49-F238E27FC236}">
                <a16:creationId xmlns:a16="http://schemas.microsoft.com/office/drawing/2014/main" id="{9245C64F-FCC7-4544-8664-678CA50F4991}"/>
              </a:ext>
            </a:extLst>
          </p:cNvPr>
          <p:cNvPicPr>
            <a:picLocks noChangeAspect="1"/>
          </p:cNvPicPr>
          <p:nvPr/>
        </p:nvPicPr>
        <p:blipFill rotWithShape="1">
          <a:blip r:embed="rId6">
            <a:extLst>
              <a:ext uri="{28A0092B-C50C-407E-A947-70E740481C1C}">
                <a14:useLocalDpi xmlns:a14="http://schemas.microsoft.com/office/drawing/2010/main" val="0"/>
              </a:ext>
            </a:extLst>
          </a:blip>
          <a:srcRect l="20550" t="20446" r="48914" b="15279"/>
          <a:stretch/>
        </p:blipFill>
        <p:spPr>
          <a:xfrm>
            <a:off x="8756834" y="2026847"/>
            <a:ext cx="2668454" cy="2684726"/>
          </a:xfrm>
          <a:prstGeom prst="rect">
            <a:avLst/>
          </a:prstGeom>
        </p:spPr>
      </p:pic>
      <p:pic>
        <p:nvPicPr>
          <p:cNvPr id="38" name="Picture 37" descr="A picture containing graphical user interface&#10;&#10;Description automatically generated">
            <a:extLst>
              <a:ext uri="{FF2B5EF4-FFF2-40B4-BE49-F238E27FC236}">
                <a16:creationId xmlns:a16="http://schemas.microsoft.com/office/drawing/2014/main" id="{AF1F00CD-D958-4DB9-95BB-9811D9B400BD}"/>
              </a:ext>
            </a:extLst>
          </p:cNvPr>
          <p:cNvPicPr>
            <a:picLocks noChangeAspect="1"/>
          </p:cNvPicPr>
          <p:nvPr/>
        </p:nvPicPr>
        <p:blipFill rotWithShape="1">
          <a:blip r:embed="rId7">
            <a:extLst>
              <a:ext uri="{28A0092B-C50C-407E-A947-70E740481C1C}">
                <a14:useLocalDpi xmlns:a14="http://schemas.microsoft.com/office/drawing/2010/main" val="0"/>
              </a:ext>
            </a:extLst>
          </a:blip>
          <a:srcRect l="8405" t="20165" r="56280" b="15560"/>
          <a:stretch/>
        </p:blipFill>
        <p:spPr>
          <a:xfrm>
            <a:off x="6088380" y="2018845"/>
            <a:ext cx="2668454" cy="2684726"/>
          </a:xfrm>
          <a:prstGeom prst="rect">
            <a:avLst/>
          </a:prstGeom>
        </p:spPr>
      </p:pic>
      <p:pic>
        <p:nvPicPr>
          <p:cNvPr id="39" name="Picture 38" descr="Chart, bar chart&#10;&#10;Description automatically generated">
            <a:extLst>
              <a:ext uri="{FF2B5EF4-FFF2-40B4-BE49-F238E27FC236}">
                <a16:creationId xmlns:a16="http://schemas.microsoft.com/office/drawing/2014/main" id="{9A490196-A37D-42A1-B234-6C6689BB177F}"/>
              </a:ext>
            </a:extLst>
          </p:cNvPr>
          <p:cNvPicPr>
            <a:picLocks noChangeAspect="1"/>
          </p:cNvPicPr>
          <p:nvPr/>
        </p:nvPicPr>
        <p:blipFill rotWithShape="1">
          <a:blip r:embed="rId4">
            <a:extLst>
              <a:ext uri="{28A0092B-C50C-407E-A947-70E740481C1C}">
                <a14:useLocalDpi xmlns:a14="http://schemas.microsoft.com/office/drawing/2010/main" val="0"/>
              </a:ext>
            </a:extLst>
          </a:blip>
          <a:srcRect l="58510" t="33050" r="16358" b="35523"/>
          <a:stretch/>
        </p:blipFill>
        <p:spPr>
          <a:xfrm>
            <a:off x="9864537" y="2101682"/>
            <a:ext cx="1522933" cy="1052694"/>
          </a:xfrm>
          <a:prstGeom prst="rect">
            <a:avLst/>
          </a:prstGeom>
        </p:spPr>
      </p:pic>
      <p:sp>
        <p:nvSpPr>
          <p:cNvPr id="40" name="TextBox 39">
            <a:extLst>
              <a:ext uri="{FF2B5EF4-FFF2-40B4-BE49-F238E27FC236}">
                <a16:creationId xmlns:a16="http://schemas.microsoft.com/office/drawing/2014/main" id="{0CBB9C46-3F6C-454B-9D86-BDD4DB2BD530}"/>
              </a:ext>
            </a:extLst>
          </p:cNvPr>
          <p:cNvSpPr txBox="1"/>
          <p:nvPr/>
        </p:nvSpPr>
        <p:spPr>
          <a:xfrm>
            <a:off x="967563" y="5498173"/>
            <a:ext cx="10457725"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The Base_Het run and the TMI_NO2_sens run are similar in total secondary sulfur aerosol concentrations.</a:t>
            </a:r>
          </a:p>
          <a:p>
            <a:endParaRPr lang="en-US" dirty="0"/>
          </a:p>
          <a:p>
            <a:pPr marL="285750" indent="-285750">
              <a:buFont typeface="Arial" panose="020B0604020202020204" pitchFamily="34" charset="0"/>
              <a:buChar char="•"/>
            </a:pPr>
            <a:r>
              <a:rPr lang="en-US" dirty="0"/>
              <a:t>The TMI_NO2_sens run enhances sulfate concentrations from the heterogeneous </a:t>
            </a:r>
            <a:r>
              <a:rPr lang="en-US" b="1" dirty="0">
                <a:solidFill>
                  <a:srgbClr val="20B2AA"/>
                </a:solidFill>
              </a:rPr>
              <a:t>NO</a:t>
            </a:r>
            <a:r>
              <a:rPr lang="en-US" b="1" baseline="-25000" dirty="0">
                <a:solidFill>
                  <a:srgbClr val="20B2AA"/>
                </a:solidFill>
              </a:rPr>
              <a:t>2</a:t>
            </a:r>
            <a:r>
              <a:rPr lang="en-US" b="1" dirty="0">
                <a:solidFill>
                  <a:srgbClr val="20B2AA"/>
                </a:solidFill>
              </a:rPr>
              <a:t> oxidation pathway</a:t>
            </a:r>
            <a:r>
              <a:rPr lang="en-US" dirty="0"/>
              <a:t>.</a:t>
            </a:r>
          </a:p>
        </p:txBody>
      </p:sp>
      <p:pic>
        <p:nvPicPr>
          <p:cNvPr id="43" name="Picture 2" descr="Cabin concept illustration">
            <a:extLst>
              <a:ext uri="{FF2B5EF4-FFF2-40B4-BE49-F238E27FC236}">
                <a16:creationId xmlns:a16="http://schemas.microsoft.com/office/drawing/2014/main" id="{A83C7C63-9CE4-4AFD-B363-1F791F9704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6731" y="4699478"/>
            <a:ext cx="625385" cy="62538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City factories set">
            <a:extLst>
              <a:ext uri="{FF2B5EF4-FFF2-40B4-BE49-F238E27FC236}">
                <a16:creationId xmlns:a16="http://schemas.microsoft.com/office/drawing/2014/main" id="{F2EC671A-AAEB-476F-BD77-447158127A4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118" r="68248" b="68378"/>
          <a:stretch/>
        </p:blipFill>
        <p:spPr bwMode="auto">
          <a:xfrm>
            <a:off x="1058117" y="4667804"/>
            <a:ext cx="1034014" cy="67126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abin concept illustration">
            <a:extLst>
              <a:ext uri="{FF2B5EF4-FFF2-40B4-BE49-F238E27FC236}">
                <a16:creationId xmlns:a16="http://schemas.microsoft.com/office/drawing/2014/main" id="{563DF78B-08FF-4DFF-AC21-F8FB5E7ACC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5845" y="4699478"/>
            <a:ext cx="625385" cy="62538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City factories set">
            <a:extLst>
              <a:ext uri="{FF2B5EF4-FFF2-40B4-BE49-F238E27FC236}">
                <a16:creationId xmlns:a16="http://schemas.microsoft.com/office/drawing/2014/main" id="{6D6BD1DF-0DBC-42B3-9D94-C4A6BE9D7D5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118" r="68248" b="68378"/>
          <a:stretch/>
        </p:blipFill>
        <p:spPr bwMode="auto">
          <a:xfrm>
            <a:off x="3737231" y="4667804"/>
            <a:ext cx="1034014" cy="67126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abin concept illustration">
            <a:extLst>
              <a:ext uri="{FF2B5EF4-FFF2-40B4-BE49-F238E27FC236}">
                <a16:creationId xmlns:a16="http://schemas.microsoft.com/office/drawing/2014/main" id="{93757889-2CA5-4CF6-8BB2-735540B3EA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9222" y="4699478"/>
            <a:ext cx="625385" cy="62538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ity factories set">
            <a:extLst>
              <a:ext uri="{FF2B5EF4-FFF2-40B4-BE49-F238E27FC236}">
                <a16:creationId xmlns:a16="http://schemas.microsoft.com/office/drawing/2014/main" id="{80A30763-3A62-4811-8C7F-D539C262052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118" r="68248" b="68378"/>
          <a:stretch/>
        </p:blipFill>
        <p:spPr bwMode="auto">
          <a:xfrm>
            <a:off x="6460608" y="4667804"/>
            <a:ext cx="1034014" cy="67126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abin concept illustration">
            <a:extLst>
              <a:ext uri="{FF2B5EF4-FFF2-40B4-BE49-F238E27FC236}">
                <a16:creationId xmlns:a16="http://schemas.microsoft.com/office/drawing/2014/main" id="{DB88DE7B-BAEF-4F68-8943-C66FCDCE7B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8360" y="4699478"/>
            <a:ext cx="625385" cy="62538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City factories set">
            <a:extLst>
              <a:ext uri="{FF2B5EF4-FFF2-40B4-BE49-F238E27FC236}">
                <a16:creationId xmlns:a16="http://schemas.microsoft.com/office/drawing/2014/main" id="{C8B171BD-4A08-45DF-A75C-6EDCF02BE79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118" r="68248" b="68378"/>
          <a:stretch/>
        </p:blipFill>
        <p:spPr bwMode="auto">
          <a:xfrm>
            <a:off x="9279746" y="4667804"/>
            <a:ext cx="1034014" cy="67126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0D1B6747-5190-4903-A705-C38DCFD3F0AF}"/>
              </a:ext>
            </a:extLst>
          </p:cNvPr>
          <p:cNvSpPr txBox="1"/>
          <p:nvPr/>
        </p:nvSpPr>
        <p:spPr>
          <a:xfrm>
            <a:off x="4501044" y="1322092"/>
            <a:ext cx="3189912" cy="369332"/>
          </a:xfrm>
          <a:prstGeom prst="rect">
            <a:avLst/>
          </a:prstGeom>
          <a:noFill/>
        </p:spPr>
        <p:txBody>
          <a:bodyPr wrap="none" rtlCol="0">
            <a:spAutoFit/>
          </a:bodyPr>
          <a:lstStyle/>
          <a:p>
            <a:r>
              <a:rPr lang="en-US" u="sng" dirty="0"/>
              <a:t>CMAQ Sulfur Aerosol Speciation</a:t>
            </a:r>
          </a:p>
        </p:txBody>
      </p:sp>
      <p:pic>
        <p:nvPicPr>
          <p:cNvPr id="22" name="Picture 2" descr="Christmas in canada cartoon vector illustration">
            <a:extLst>
              <a:ext uri="{FF2B5EF4-FFF2-40B4-BE49-F238E27FC236}">
                <a16:creationId xmlns:a16="http://schemas.microsoft.com/office/drawing/2014/main" id="{A50533F0-C5F3-4876-9BE4-3E5F4D9E639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0947" y="1183377"/>
            <a:ext cx="1166812" cy="58340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Spooky halloween autumn fantasy forest in fog realistic background illustration">
            <a:extLst>
              <a:ext uri="{FF2B5EF4-FFF2-40B4-BE49-F238E27FC236}">
                <a16:creationId xmlns:a16="http://schemas.microsoft.com/office/drawing/2014/main" id="{66811E84-5FE2-4995-BE30-EFB4979B811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60359" y="1197627"/>
            <a:ext cx="1152384" cy="57619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D0695A5-C18C-4149-9CD3-5FE593E01AF8}"/>
              </a:ext>
            </a:extLst>
          </p:cNvPr>
          <p:cNvSpPr txBox="1"/>
          <p:nvPr/>
        </p:nvSpPr>
        <p:spPr>
          <a:xfrm>
            <a:off x="1051096" y="2085772"/>
            <a:ext cx="1076320" cy="369332"/>
          </a:xfrm>
          <a:prstGeom prst="rect">
            <a:avLst/>
          </a:prstGeom>
          <a:noFill/>
        </p:spPr>
        <p:txBody>
          <a:bodyPr wrap="none" rtlCol="0">
            <a:spAutoFit/>
          </a:bodyPr>
          <a:lstStyle/>
          <a:p>
            <a:r>
              <a:rPr lang="en-US" dirty="0"/>
              <a:t>Base_Het</a:t>
            </a:r>
          </a:p>
        </p:txBody>
      </p:sp>
      <p:sp>
        <p:nvSpPr>
          <p:cNvPr id="25" name="TextBox 24">
            <a:extLst>
              <a:ext uri="{FF2B5EF4-FFF2-40B4-BE49-F238E27FC236}">
                <a16:creationId xmlns:a16="http://schemas.microsoft.com/office/drawing/2014/main" id="{31E44B7D-2360-4D9B-80F1-68C54D879F5C}"/>
              </a:ext>
            </a:extLst>
          </p:cNvPr>
          <p:cNvSpPr txBox="1"/>
          <p:nvPr/>
        </p:nvSpPr>
        <p:spPr>
          <a:xfrm>
            <a:off x="3739133" y="2106872"/>
            <a:ext cx="1617751" cy="369332"/>
          </a:xfrm>
          <a:prstGeom prst="rect">
            <a:avLst/>
          </a:prstGeom>
          <a:noFill/>
        </p:spPr>
        <p:txBody>
          <a:bodyPr wrap="none" rtlCol="0">
            <a:spAutoFit/>
          </a:bodyPr>
          <a:lstStyle/>
          <a:p>
            <a:r>
              <a:rPr lang="en-US" dirty="0"/>
              <a:t>TMI_NO2_sens</a:t>
            </a:r>
          </a:p>
        </p:txBody>
      </p:sp>
    </p:spTree>
    <p:extLst>
      <p:ext uri="{BB962C8B-B14F-4D97-AF65-F5344CB8AC3E}">
        <p14:creationId xmlns:p14="http://schemas.microsoft.com/office/powerpoint/2010/main" val="456387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0ABF-AB1F-4B01-B44B-50390CECD6CC}"/>
              </a:ext>
            </a:extLst>
          </p:cNvPr>
          <p:cNvSpPr>
            <a:spLocks noGrp="1"/>
          </p:cNvSpPr>
          <p:nvPr>
            <p:ph type="title"/>
          </p:nvPr>
        </p:nvSpPr>
        <p:spPr>
          <a:xfrm>
            <a:off x="1552353" y="256906"/>
            <a:ext cx="10079792" cy="699400"/>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Alaska Domain </a:t>
            </a:r>
            <a:r>
              <a:rPr lang="en-US" sz="3600" b="1" dirty="0">
                <a:latin typeface="Times New Roman" panose="02020603050405020304" pitchFamily="18" charset="0"/>
                <a:cs typeface="Times New Roman" panose="02020603050405020304" pitchFamily="18" charset="0"/>
              </a:rPr>
              <a:t>Sulfur Aerosol </a:t>
            </a:r>
            <a:r>
              <a:rPr lang="en-US" sz="3600" dirty="0">
                <a:latin typeface="Times New Roman" panose="02020603050405020304" pitchFamily="18" charset="0"/>
                <a:cs typeface="Times New Roman" panose="02020603050405020304" pitchFamily="18" charset="0"/>
              </a:rPr>
              <a:t>Model Performance in Downtown Fairbanks</a:t>
            </a:r>
          </a:p>
        </p:txBody>
      </p:sp>
      <p:sp>
        <p:nvSpPr>
          <p:cNvPr id="16" name="TextBox 15">
            <a:extLst>
              <a:ext uri="{FF2B5EF4-FFF2-40B4-BE49-F238E27FC236}">
                <a16:creationId xmlns:a16="http://schemas.microsoft.com/office/drawing/2014/main" id="{2FDC4E4A-E633-49F7-BC87-213A8DB28570}"/>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11</a:t>
            </a:r>
          </a:p>
        </p:txBody>
      </p:sp>
      <p:pic>
        <p:nvPicPr>
          <p:cNvPr id="17" name="Picture 16">
            <a:extLst>
              <a:ext uri="{FF2B5EF4-FFF2-40B4-BE49-F238E27FC236}">
                <a16:creationId xmlns:a16="http://schemas.microsoft.com/office/drawing/2014/main" id="{D52955F9-8647-4FA0-B73D-95E0016EF423}"/>
              </a:ext>
            </a:extLst>
          </p:cNvPr>
          <p:cNvPicPr>
            <a:picLocks noChangeAspect="1"/>
          </p:cNvPicPr>
          <p:nvPr/>
        </p:nvPicPr>
        <p:blipFill>
          <a:blip r:embed="rId3"/>
          <a:stretch>
            <a:fillRect/>
          </a:stretch>
        </p:blipFill>
        <p:spPr>
          <a:xfrm>
            <a:off x="152591" y="65637"/>
            <a:ext cx="1349637" cy="1334847"/>
          </a:xfrm>
          <a:prstGeom prst="rect">
            <a:avLst/>
          </a:prstGeom>
        </p:spPr>
      </p:pic>
      <p:sp>
        <p:nvSpPr>
          <p:cNvPr id="18" name="TextBox 17">
            <a:extLst>
              <a:ext uri="{FF2B5EF4-FFF2-40B4-BE49-F238E27FC236}">
                <a16:creationId xmlns:a16="http://schemas.microsoft.com/office/drawing/2014/main" id="{A1C4E343-3E28-4387-9A54-E1E27597E2A1}"/>
              </a:ext>
            </a:extLst>
          </p:cNvPr>
          <p:cNvSpPr txBox="1"/>
          <p:nvPr/>
        </p:nvSpPr>
        <p:spPr>
          <a:xfrm>
            <a:off x="1704497" y="1671413"/>
            <a:ext cx="3762120" cy="523220"/>
          </a:xfrm>
          <a:prstGeom prst="rect">
            <a:avLst/>
          </a:prstGeom>
          <a:noFill/>
        </p:spPr>
        <p:txBody>
          <a:bodyPr wrap="none" rtlCol="0">
            <a:spAutoFit/>
          </a:bodyPr>
          <a:lstStyle/>
          <a:p>
            <a:r>
              <a:rPr lang="en-US" sz="2800" dirty="0"/>
              <a:t>Ep 1 (Jan 25</a:t>
            </a:r>
            <a:r>
              <a:rPr lang="en-US" sz="2800" baseline="30000" dirty="0"/>
              <a:t>th</a:t>
            </a:r>
            <a:r>
              <a:rPr lang="en-US" sz="2800" dirty="0"/>
              <a:t> – Feb 11</a:t>
            </a:r>
            <a:r>
              <a:rPr lang="en-US" sz="2800" baseline="30000" dirty="0"/>
              <a:t>th</a:t>
            </a:r>
            <a:r>
              <a:rPr lang="en-US" sz="2800" dirty="0"/>
              <a:t>)</a:t>
            </a:r>
          </a:p>
        </p:txBody>
      </p:sp>
      <p:sp>
        <p:nvSpPr>
          <p:cNvPr id="19" name="TextBox 18">
            <a:extLst>
              <a:ext uri="{FF2B5EF4-FFF2-40B4-BE49-F238E27FC236}">
                <a16:creationId xmlns:a16="http://schemas.microsoft.com/office/drawing/2014/main" id="{F4E91A42-E9BA-4A58-A167-D10B8DA45754}"/>
              </a:ext>
            </a:extLst>
          </p:cNvPr>
          <p:cNvSpPr txBox="1"/>
          <p:nvPr/>
        </p:nvSpPr>
        <p:spPr>
          <a:xfrm>
            <a:off x="7228757" y="1671412"/>
            <a:ext cx="3741730" cy="523220"/>
          </a:xfrm>
          <a:prstGeom prst="rect">
            <a:avLst/>
          </a:prstGeom>
          <a:noFill/>
        </p:spPr>
        <p:txBody>
          <a:bodyPr wrap="none" rtlCol="0">
            <a:spAutoFit/>
          </a:bodyPr>
          <a:lstStyle/>
          <a:p>
            <a:r>
              <a:rPr lang="en-US" sz="2800" dirty="0"/>
              <a:t>Ep 2 (Nov 4</a:t>
            </a:r>
            <a:r>
              <a:rPr lang="en-US" sz="2800" baseline="30000" dirty="0"/>
              <a:t>th</a:t>
            </a:r>
            <a:r>
              <a:rPr lang="en-US" sz="2800" dirty="0"/>
              <a:t> – Nov 11</a:t>
            </a:r>
            <a:r>
              <a:rPr lang="en-US" sz="2800" baseline="30000" dirty="0"/>
              <a:t>th</a:t>
            </a:r>
            <a:r>
              <a:rPr lang="en-US" sz="2800" dirty="0"/>
              <a:t>)</a:t>
            </a:r>
          </a:p>
        </p:txBody>
      </p:sp>
      <p:pic>
        <p:nvPicPr>
          <p:cNvPr id="5" name="Picture 4" descr="Chart&#10;&#10;Description automatically generated">
            <a:extLst>
              <a:ext uri="{FF2B5EF4-FFF2-40B4-BE49-F238E27FC236}">
                <a16:creationId xmlns:a16="http://schemas.microsoft.com/office/drawing/2014/main" id="{AFCE64C4-8847-472D-8A67-DAE6A2988A4F}"/>
              </a:ext>
            </a:extLst>
          </p:cNvPr>
          <p:cNvPicPr>
            <a:picLocks noChangeAspect="1"/>
          </p:cNvPicPr>
          <p:nvPr/>
        </p:nvPicPr>
        <p:blipFill rotWithShape="1">
          <a:blip r:embed="rId4">
            <a:extLst>
              <a:ext uri="{28A0092B-C50C-407E-A947-70E740481C1C}">
                <a14:useLocalDpi xmlns:a14="http://schemas.microsoft.com/office/drawing/2010/main" val="0"/>
              </a:ext>
            </a:extLst>
          </a:blip>
          <a:srcRect l="1147" t="9978" r="8154" b="6056"/>
          <a:stretch/>
        </p:blipFill>
        <p:spPr>
          <a:xfrm>
            <a:off x="602512" y="2198111"/>
            <a:ext cx="5406199" cy="3660428"/>
          </a:xfrm>
          <a:prstGeom prst="rect">
            <a:avLst/>
          </a:prstGeom>
        </p:spPr>
      </p:pic>
      <p:pic>
        <p:nvPicPr>
          <p:cNvPr id="8" name="Picture 7" descr="Chart&#10;&#10;Description automatically generated">
            <a:extLst>
              <a:ext uri="{FF2B5EF4-FFF2-40B4-BE49-F238E27FC236}">
                <a16:creationId xmlns:a16="http://schemas.microsoft.com/office/drawing/2014/main" id="{1185DF51-D6D2-424B-8288-F44F1009BE7A}"/>
              </a:ext>
            </a:extLst>
          </p:cNvPr>
          <p:cNvPicPr>
            <a:picLocks noChangeAspect="1"/>
          </p:cNvPicPr>
          <p:nvPr/>
        </p:nvPicPr>
        <p:blipFill rotWithShape="1">
          <a:blip r:embed="rId5">
            <a:extLst>
              <a:ext uri="{28A0092B-C50C-407E-A947-70E740481C1C}">
                <a14:useLocalDpi xmlns:a14="http://schemas.microsoft.com/office/drawing/2010/main" val="0"/>
              </a:ext>
            </a:extLst>
          </a:blip>
          <a:srcRect t="9358" r="7810" b="4494"/>
          <a:stretch/>
        </p:blipFill>
        <p:spPr>
          <a:xfrm>
            <a:off x="6095999" y="2187478"/>
            <a:ext cx="5294171" cy="3762783"/>
          </a:xfrm>
          <a:prstGeom prst="rect">
            <a:avLst/>
          </a:prstGeom>
        </p:spPr>
      </p:pic>
      <p:pic>
        <p:nvPicPr>
          <p:cNvPr id="13" name="Picture 2" descr="Christmas in canada cartoon vector illustration">
            <a:extLst>
              <a:ext uri="{FF2B5EF4-FFF2-40B4-BE49-F238E27FC236}">
                <a16:creationId xmlns:a16="http://schemas.microsoft.com/office/drawing/2014/main" id="{8B91B1E0-2F1A-42E1-9356-AFE0380765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2151" y="1084529"/>
            <a:ext cx="1166812" cy="5834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Spooky halloween autumn fantasy forest in fog realistic background illustration">
            <a:extLst>
              <a:ext uri="{FF2B5EF4-FFF2-40B4-BE49-F238E27FC236}">
                <a16:creationId xmlns:a16="http://schemas.microsoft.com/office/drawing/2014/main" id="{F8BB719E-8B34-4A87-A426-52C945C8D5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3657" y="1086423"/>
            <a:ext cx="1152384" cy="5761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ity factories set">
            <a:extLst>
              <a:ext uri="{FF2B5EF4-FFF2-40B4-BE49-F238E27FC236}">
                <a16:creationId xmlns:a16="http://schemas.microsoft.com/office/drawing/2014/main" id="{A6D6ABDC-5BB9-4C98-A35C-0FC238E3E3A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118" r="68248" b="68378"/>
          <a:stretch/>
        </p:blipFill>
        <p:spPr bwMode="auto">
          <a:xfrm>
            <a:off x="4747294" y="2320995"/>
            <a:ext cx="1034014" cy="67126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ity factories set">
            <a:extLst>
              <a:ext uri="{FF2B5EF4-FFF2-40B4-BE49-F238E27FC236}">
                <a16:creationId xmlns:a16="http://schemas.microsoft.com/office/drawing/2014/main" id="{21EDD219-D4B0-4BC3-BE09-D80ABDFA607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118" r="68248" b="68378"/>
          <a:stretch/>
        </p:blipFill>
        <p:spPr bwMode="auto">
          <a:xfrm>
            <a:off x="10212429" y="2375065"/>
            <a:ext cx="1034014" cy="67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614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041D8085-9FF2-42A9-BBC7-3F45C7CDAE94}"/>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2</a:t>
            </a:r>
          </a:p>
        </p:txBody>
      </p:sp>
      <p:pic>
        <p:nvPicPr>
          <p:cNvPr id="36" name="Picture 35">
            <a:extLst>
              <a:ext uri="{FF2B5EF4-FFF2-40B4-BE49-F238E27FC236}">
                <a16:creationId xmlns:a16="http://schemas.microsoft.com/office/drawing/2014/main" id="{8BFB2A2C-961B-4B4C-A3DE-3995FB40C38F}"/>
              </a:ext>
            </a:extLst>
          </p:cNvPr>
          <p:cNvPicPr>
            <a:picLocks noChangeAspect="1"/>
          </p:cNvPicPr>
          <p:nvPr/>
        </p:nvPicPr>
        <p:blipFill>
          <a:blip r:embed="rId3"/>
          <a:stretch>
            <a:fillRect/>
          </a:stretch>
        </p:blipFill>
        <p:spPr>
          <a:xfrm>
            <a:off x="152591" y="65637"/>
            <a:ext cx="1349637" cy="1334847"/>
          </a:xfrm>
          <a:prstGeom prst="rect">
            <a:avLst/>
          </a:prstGeom>
        </p:spPr>
      </p:pic>
      <p:sp>
        <p:nvSpPr>
          <p:cNvPr id="61" name="Title 1">
            <a:extLst>
              <a:ext uri="{FF2B5EF4-FFF2-40B4-BE49-F238E27FC236}">
                <a16:creationId xmlns:a16="http://schemas.microsoft.com/office/drawing/2014/main" id="{1DEEC52F-F185-46BA-AA36-05F29BDF4953}"/>
              </a:ext>
            </a:extLst>
          </p:cNvPr>
          <p:cNvSpPr>
            <a:spLocks noGrp="1"/>
          </p:cNvSpPr>
          <p:nvPr>
            <p:ph type="title"/>
          </p:nvPr>
        </p:nvSpPr>
        <p:spPr>
          <a:xfrm>
            <a:off x="1412977" y="222766"/>
            <a:ext cx="10178132" cy="1325563"/>
          </a:xfrm>
        </p:spPr>
        <p:txBody>
          <a:bodyPr>
            <a:noAutofit/>
          </a:bodyPr>
          <a:lstStyle/>
          <a:p>
            <a:pPr algn="ctr"/>
            <a:r>
              <a:rPr lang="en-US" sz="3200" dirty="0">
                <a:latin typeface="Times New Roman" panose="02020603050405020304" pitchFamily="18" charset="0"/>
                <a:cs typeface="Times New Roman" panose="02020603050405020304" pitchFamily="18" charset="0"/>
              </a:rPr>
              <a:t>CMAQ Underestimates Sulfate during an Alaskan PM</a:t>
            </a:r>
            <a:r>
              <a:rPr lang="en-US" sz="3200" baseline="-25000" dirty="0">
                <a:latin typeface="Times New Roman" panose="02020603050405020304" pitchFamily="18" charset="0"/>
                <a:cs typeface="Times New Roman" panose="02020603050405020304" pitchFamily="18" charset="0"/>
              </a:rPr>
              <a:t>2.5</a:t>
            </a:r>
            <a:r>
              <a:rPr lang="en-US" sz="3200" dirty="0">
                <a:latin typeface="Times New Roman" panose="02020603050405020304" pitchFamily="18" charset="0"/>
                <a:cs typeface="Times New Roman" panose="02020603050405020304" pitchFamily="18" charset="0"/>
              </a:rPr>
              <a:t> Event</a:t>
            </a:r>
          </a:p>
        </p:txBody>
      </p:sp>
      <p:sp>
        <p:nvSpPr>
          <p:cNvPr id="43" name="TextBox 42">
            <a:extLst>
              <a:ext uri="{FF2B5EF4-FFF2-40B4-BE49-F238E27FC236}">
                <a16:creationId xmlns:a16="http://schemas.microsoft.com/office/drawing/2014/main" id="{5735CC0B-0F6F-41EA-8220-4662A1C152A3}"/>
              </a:ext>
            </a:extLst>
          </p:cNvPr>
          <p:cNvSpPr txBox="1"/>
          <p:nvPr/>
        </p:nvSpPr>
        <p:spPr>
          <a:xfrm>
            <a:off x="7147742" y="1663410"/>
            <a:ext cx="4516301" cy="1754326"/>
          </a:xfrm>
          <a:prstGeom prst="rect">
            <a:avLst/>
          </a:prstGeom>
          <a:noFill/>
        </p:spPr>
        <p:txBody>
          <a:bodyPr wrap="none" rtlCol="0">
            <a:spAutoFit/>
          </a:bodyPr>
          <a:lstStyle/>
          <a:p>
            <a:r>
              <a:rPr lang="en-US" dirty="0"/>
              <a:t>Extremely Cold Temperatures (~-30 C to -40 C)</a:t>
            </a:r>
          </a:p>
          <a:p>
            <a:pPr marL="285750" indent="-285750">
              <a:buFont typeface="Arial" panose="020B0604020202020204" pitchFamily="34" charset="0"/>
              <a:buChar char="•"/>
            </a:pPr>
            <a:r>
              <a:rPr lang="en-US" dirty="0"/>
              <a:t>Increased Heating Stove Use</a:t>
            </a:r>
          </a:p>
          <a:p>
            <a:pPr marL="742950" lvl="1" indent="-285750">
              <a:buFont typeface="Arial" panose="020B0604020202020204" pitchFamily="34" charset="0"/>
              <a:buChar char="•"/>
            </a:pPr>
            <a:r>
              <a:rPr lang="en-US" dirty="0"/>
              <a:t>Increased Emissions</a:t>
            </a:r>
          </a:p>
          <a:p>
            <a:pPr marL="285750" indent="-285750">
              <a:buFont typeface="Arial" panose="020B0604020202020204" pitchFamily="34" charset="0"/>
              <a:buChar char="•"/>
            </a:pPr>
            <a:r>
              <a:rPr lang="en-US" dirty="0"/>
              <a:t>Temperature Inversions</a:t>
            </a:r>
          </a:p>
          <a:p>
            <a:pPr marL="742950" lvl="1" indent="-285750">
              <a:buFont typeface="Arial" panose="020B0604020202020204" pitchFamily="34" charset="0"/>
              <a:buChar char="•"/>
            </a:pPr>
            <a:r>
              <a:rPr lang="en-US" dirty="0"/>
              <a:t>Low Planetary Boundary Height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64623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9755115-DAE7-4CAE-AC30-30E6458F2EDF}"/>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12</a:t>
            </a:r>
          </a:p>
        </p:txBody>
      </p:sp>
      <p:pic>
        <p:nvPicPr>
          <p:cNvPr id="12" name="Picture 11">
            <a:extLst>
              <a:ext uri="{FF2B5EF4-FFF2-40B4-BE49-F238E27FC236}">
                <a16:creationId xmlns:a16="http://schemas.microsoft.com/office/drawing/2014/main" id="{29D46377-4452-4062-907F-0E3FEB91FC1A}"/>
              </a:ext>
            </a:extLst>
          </p:cNvPr>
          <p:cNvPicPr>
            <a:picLocks noChangeAspect="1"/>
          </p:cNvPicPr>
          <p:nvPr/>
        </p:nvPicPr>
        <p:blipFill>
          <a:blip r:embed="rId3"/>
          <a:stretch>
            <a:fillRect/>
          </a:stretch>
        </p:blipFill>
        <p:spPr>
          <a:xfrm>
            <a:off x="152591" y="65637"/>
            <a:ext cx="1349637" cy="1334847"/>
          </a:xfrm>
          <a:prstGeom prst="rect">
            <a:avLst/>
          </a:prstGeom>
        </p:spPr>
      </p:pic>
      <p:pic>
        <p:nvPicPr>
          <p:cNvPr id="19" name="Picture 18" descr="Chart&#10;&#10;Description automatically generated">
            <a:extLst>
              <a:ext uri="{FF2B5EF4-FFF2-40B4-BE49-F238E27FC236}">
                <a16:creationId xmlns:a16="http://schemas.microsoft.com/office/drawing/2014/main" id="{EB441E49-07FC-4497-A9D3-A8638C865042}"/>
              </a:ext>
            </a:extLst>
          </p:cNvPr>
          <p:cNvPicPr>
            <a:picLocks noChangeAspect="1"/>
          </p:cNvPicPr>
          <p:nvPr/>
        </p:nvPicPr>
        <p:blipFill rotWithShape="1">
          <a:blip r:embed="rId4">
            <a:extLst>
              <a:ext uri="{28A0092B-C50C-407E-A947-70E740481C1C}">
                <a14:useLocalDpi xmlns:a14="http://schemas.microsoft.com/office/drawing/2010/main" val="0"/>
              </a:ext>
            </a:extLst>
          </a:blip>
          <a:srcRect t="6781" r="7895" b="5152"/>
          <a:stretch/>
        </p:blipFill>
        <p:spPr>
          <a:xfrm>
            <a:off x="335273" y="1933022"/>
            <a:ext cx="5760726" cy="4187516"/>
          </a:xfrm>
          <a:prstGeom prst="rect">
            <a:avLst/>
          </a:prstGeom>
        </p:spPr>
      </p:pic>
      <p:pic>
        <p:nvPicPr>
          <p:cNvPr id="20" name="Picture 19" descr="Chart&#10;&#10;Description automatically generated">
            <a:extLst>
              <a:ext uri="{FF2B5EF4-FFF2-40B4-BE49-F238E27FC236}">
                <a16:creationId xmlns:a16="http://schemas.microsoft.com/office/drawing/2014/main" id="{542BCA02-B11A-4823-BB5A-BAB7F9138C6D}"/>
              </a:ext>
            </a:extLst>
          </p:cNvPr>
          <p:cNvPicPr>
            <a:picLocks noChangeAspect="1"/>
          </p:cNvPicPr>
          <p:nvPr/>
        </p:nvPicPr>
        <p:blipFill rotWithShape="1">
          <a:blip r:embed="rId5">
            <a:extLst>
              <a:ext uri="{28A0092B-C50C-407E-A947-70E740481C1C}">
                <a14:useLocalDpi xmlns:a14="http://schemas.microsoft.com/office/drawing/2010/main" val="0"/>
              </a:ext>
            </a:extLst>
          </a:blip>
          <a:srcRect t="7420" r="4546" b="4681"/>
          <a:stretch/>
        </p:blipFill>
        <p:spPr>
          <a:xfrm>
            <a:off x="6095999" y="1975554"/>
            <a:ext cx="5760726" cy="4187516"/>
          </a:xfrm>
          <a:prstGeom prst="rect">
            <a:avLst/>
          </a:prstGeom>
        </p:spPr>
      </p:pic>
      <p:sp>
        <p:nvSpPr>
          <p:cNvPr id="16" name="TextBox 15">
            <a:extLst>
              <a:ext uri="{FF2B5EF4-FFF2-40B4-BE49-F238E27FC236}">
                <a16:creationId xmlns:a16="http://schemas.microsoft.com/office/drawing/2014/main" id="{B119549B-5B4C-457F-AF48-6C7DB58871B8}"/>
              </a:ext>
            </a:extLst>
          </p:cNvPr>
          <p:cNvSpPr txBox="1"/>
          <p:nvPr/>
        </p:nvSpPr>
        <p:spPr>
          <a:xfrm>
            <a:off x="1704497" y="1671413"/>
            <a:ext cx="3762120" cy="523220"/>
          </a:xfrm>
          <a:prstGeom prst="rect">
            <a:avLst/>
          </a:prstGeom>
          <a:noFill/>
        </p:spPr>
        <p:txBody>
          <a:bodyPr wrap="none" rtlCol="0">
            <a:spAutoFit/>
          </a:bodyPr>
          <a:lstStyle/>
          <a:p>
            <a:r>
              <a:rPr lang="en-US" sz="2800" dirty="0"/>
              <a:t>Ep 1 (Jan 25</a:t>
            </a:r>
            <a:r>
              <a:rPr lang="en-US" sz="2800" baseline="30000" dirty="0"/>
              <a:t>th</a:t>
            </a:r>
            <a:r>
              <a:rPr lang="en-US" sz="2800" dirty="0"/>
              <a:t> – Feb 11</a:t>
            </a:r>
            <a:r>
              <a:rPr lang="en-US" sz="2800" baseline="30000" dirty="0"/>
              <a:t>th</a:t>
            </a:r>
            <a:r>
              <a:rPr lang="en-US" sz="2800" dirty="0"/>
              <a:t>)</a:t>
            </a:r>
          </a:p>
        </p:txBody>
      </p:sp>
      <p:sp>
        <p:nvSpPr>
          <p:cNvPr id="21" name="TextBox 20">
            <a:extLst>
              <a:ext uri="{FF2B5EF4-FFF2-40B4-BE49-F238E27FC236}">
                <a16:creationId xmlns:a16="http://schemas.microsoft.com/office/drawing/2014/main" id="{4A27F46D-96D9-4695-9161-72ABD77D0892}"/>
              </a:ext>
            </a:extLst>
          </p:cNvPr>
          <p:cNvSpPr txBox="1"/>
          <p:nvPr/>
        </p:nvSpPr>
        <p:spPr>
          <a:xfrm>
            <a:off x="7228757" y="1671412"/>
            <a:ext cx="3741730" cy="523220"/>
          </a:xfrm>
          <a:prstGeom prst="rect">
            <a:avLst/>
          </a:prstGeom>
          <a:noFill/>
        </p:spPr>
        <p:txBody>
          <a:bodyPr wrap="none" rtlCol="0">
            <a:spAutoFit/>
          </a:bodyPr>
          <a:lstStyle/>
          <a:p>
            <a:r>
              <a:rPr lang="en-US" sz="2800" dirty="0"/>
              <a:t>Ep 2 (Nov 4</a:t>
            </a:r>
            <a:r>
              <a:rPr lang="en-US" sz="2800" baseline="30000" dirty="0"/>
              <a:t>th</a:t>
            </a:r>
            <a:r>
              <a:rPr lang="en-US" sz="2800" dirty="0"/>
              <a:t> – Nov 11</a:t>
            </a:r>
            <a:r>
              <a:rPr lang="en-US" sz="2800" baseline="30000" dirty="0"/>
              <a:t>th</a:t>
            </a:r>
            <a:r>
              <a:rPr lang="en-US" sz="2800" dirty="0"/>
              <a:t>)</a:t>
            </a:r>
          </a:p>
        </p:txBody>
      </p:sp>
      <p:pic>
        <p:nvPicPr>
          <p:cNvPr id="22" name="Picture 2" descr="Christmas in canada cartoon vector illustration">
            <a:extLst>
              <a:ext uri="{FF2B5EF4-FFF2-40B4-BE49-F238E27FC236}">
                <a16:creationId xmlns:a16="http://schemas.microsoft.com/office/drawing/2014/main" id="{A5E88BBA-7B8D-40CF-823E-0EA2499D3A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2151" y="1084529"/>
            <a:ext cx="1166812" cy="58340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Spooky halloween autumn fantasy forest in fog realistic background illustration">
            <a:extLst>
              <a:ext uri="{FF2B5EF4-FFF2-40B4-BE49-F238E27FC236}">
                <a16:creationId xmlns:a16="http://schemas.microsoft.com/office/drawing/2014/main" id="{B2612783-EEA6-4398-814E-72A42B6228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3657" y="1086423"/>
            <a:ext cx="1152384" cy="57619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ity factories set">
            <a:extLst>
              <a:ext uri="{FF2B5EF4-FFF2-40B4-BE49-F238E27FC236}">
                <a16:creationId xmlns:a16="http://schemas.microsoft.com/office/drawing/2014/main" id="{8F09E525-EF03-4CBE-8ED6-DAA117234AB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118" r="68248" b="68378"/>
          <a:stretch/>
        </p:blipFill>
        <p:spPr bwMode="auto">
          <a:xfrm>
            <a:off x="4747294" y="2320995"/>
            <a:ext cx="1034014" cy="6712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ity factories set">
            <a:extLst>
              <a:ext uri="{FF2B5EF4-FFF2-40B4-BE49-F238E27FC236}">
                <a16:creationId xmlns:a16="http://schemas.microsoft.com/office/drawing/2014/main" id="{0D786064-B307-433A-8C13-5FFEB85EEC1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118" r="68248" b="68378"/>
          <a:stretch/>
        </p:blipFill>
        <p:spPr bwMode="auto">
          <a:xfrm>
            <a:off x="10403823" y="2343166"/>
            <a:ext cx="1034014" cy="671265"/>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027D3BFF-29EA-4419-B1FB-6F638970EA27}"/>
              </a:ext>
            </a:extLst>
          </p:cNvPr>
          <p:cNvSpPr>
            <a:spLocks noGrp="1"/>
          </p:cNvSpPr>
          <p:nvPr>
            <p:ph type="title"/>
          </p:nvPr>
        </p:nvSpPr>
        <p:spPr>
          <a:xfrm>
            <a:off x="1552353" y="256906"/>
            <a:ext cx="10079792" cy="699400"/>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Alaska Domain </a:t>
            </a:r>
            <a:r>
              <a:rPr lang="en-US" sz="3600" b="1" dirty="0">
                <a:latin typeface="Times New Roman" panose="02020603050405020304" pitchFamily="18" charset="0"/>
                <a:cs typeface="Times New Roman" panose="02020603050405020304" pitchFamily="18" charset="0"/>
              </a:rPr>
              <a:t>Sulfur Aerosol </a:t>
            </a:r>
            <a:r>
              <a:rPr lang="en-US" sz="3600" dirty="0">
                <a:latin typeface="Times New Roman" panose="02020603050405020304" pitchFamily="18" charset="0"/>
                <a:cs typeface="Times New Roman" panose="02020603050405020304" pitchFamily="18" charset="0"/>
              </a:rPr>
              <a:t>Model Performance in Downtown Fairbanks</a:t>
            </a:r>
          </a:p>
        </p:txBody>
      </p:sp>
    </p:spTree>
    <p:extLst>
      <p:ext uri="{BB962C8B-B14F-4D97-AF65-F5344CB8AC3E}">
        <p14:creationId xmlns:p14="http://schemas.microsoft.com/office/powerpoint/2010/main" val="76670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9755115-DAE7-4CAE-AC30-30E6458F2EDF}"/>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13</a:t>
            </a:r>
          </a:p>
        </p:txBody>
      </p:sp>
      <p:pic>
        <p:nvPicPr>
          <p:cNvPr id="12" name="Picture 11">
            <a:extLst>
              <a:ext uri="{FF2B5EF4-FFF2-40B4-BE49-F238E27FC236}">
                <a16:creationId xmlns:a16="http://schemas.microsoft.com/office/drawing/2014/main" id="{29D46377-4452-4062-907F-0E3FEB91FC1A}"/>
              </a:ext>
            </a:extLst>
          </p:cNvPr>
          <p:cNvPicPr>
            <a:picLocks noChangeAspect="1"/>
          </p:cNvPicPr>
          <p:nvPr/>
        </p:nvPicPr>
        <p:blipFill>
          <a:blip r:embed="rId3"/>
          <a:stretch>
            <a:fillRect/>
          </a:stretch>
        </p:blipFill>
        <p:spPr>
          <a:xfrm>
            <a:off x="152591" y="65637"/>
            <a:ext cx="1349637" cy="1334847"/>
          </a:xfrm>
          <a:prstGeom prst="rect">
            <a:avLst/>
          </a:prstGeom>
        </p:spPr>
      </p:pic>
      <p:pic>
        <p:nvPicPr>
          <p:cNvPr id="19" name="Picture 18" descr="Chart&#10;&#10;Description automatically generated">
            <a:extLst>
              <a:ext uri="{FF2B5EF4-FFF2-40B4-BE49-F238E27FC236}">
                <a16:creationId xmlns:a16="http://schemas.microsoft.com/office/drawing/2014/main" id="{EB441E49-07FC-4497-A9D3-A8638C865042}"/>
              </a:ext>
            </a:extLst>
          </p:cNvPr>
          <p:cNvPicPr>
            <a:picLocks noChangeAspect="1"/>
          </p:cNvPicPr>
          <p:nvPr/>
        </p:nvPicPr>
        <p:blipFill rotWithShape="1">
          <a:blip r:embed="rId4">
            <a:extLst>
              <a:ext uri="{28A0092B-C50C-407E-A947-70E740481C1C}">
                <a14:useLocalDpi xmlns:a14="http://schemas.microsoft.com/office/drawing/2010/main" val="0"/>
              </a:ext>
            </a:extLst>
          </a:blip>
          <a:srcRect t="6781" r="7895" b="5152"/>
          <a:stretch/>
        </p:blipFill>
        <p:spPr>
          <a:xfrm>
            <a:off x="335273" y="1933022"/>
            <a:ext cx="5760726" cy="4187516"/>
          </a:xfrm>
          <a:prstGeom prst="rect">
            <a:avLst/>
          </a:prstGeom>
        </p:spPr>
      </p:pic>
      <p:pic>
        <p:nvPicPr>
          <p:cNvPr id="20" name="Picture 19" descr="Chart&#10;&#10;Description automatically generated">
            <a:extLst>
              <a:ext uri="{FF2B5EF4-FFF2-40B4-BE49-F238E27FC236}">
                <a16:creationId xmlns:a16="http://schemas.microsoft.com/office/drawing/2014/main" id="{542BCA02-B11A-4823-BB5A-BAB7F9138C6D}"/>
              </a:ext>
            </a:extLst>
          </p:cNvPr>
          <p:cNvPicPr>
            <a:picLocks noChangeAspect="1"/>
          </p:cNvPicPr>
          <p:nvPr/>
        </p:nvPicPr>
        <p:blipFill rotWithShape="1">
          <a:blip r:embed="rId5">
            <a:extLst>
              <a:ext uri="{28A0092B-C50C-407E-A947-70E740481C1C}">
                <a14:useLocalDpi xmlns:a14="http://schemas.microsoft.com/office/drawing/2010/main" val="0"/>
              </a:ext>
            </a:extLst>
          </a:blip>
          <a:srcRect t="7420" r="4546" b="4681"/>
          <a:stretch/>
        </p:blipFill>
        <p:spPr>
          <a:xfrm>
            <a:off x="6095999" y="1975554"/>
            <a:ext cx="5760726" cy="4187516"/>
          </a:xfrm>
          <a:prstGeom prst="rect">
            <a:avLst/>
          </a:prstGeom>
        </p:spPr>
      </p:pic>
      <p:sp>
        <p:nvSpPr>
          <p:cNvPr id="16" name="TextBox 15">
            <a:extLst>
              <a:ext uri="{FF2B5EF4-FFF2-40B4-BE49-F238E27FC236}">
                <a16:creationId xmlns:a16="http://schemas.microsoft.com/office/drawing/2014/main" id="{B119549B-5B4C-457F-AF48-6C7DB58871B8}"/>
              </a:ext>
            </a:extLst>
          </p:cNvPr>
          <p:cNvSpPr txBox="1"/>
          <p:nvPr/>
        </p:nvSpPr>
        <p:spPr>
          <a:xfrm>
            <a:off x="1704497" y="1671413"/>
            <a:ext cx="3762120" cy="523220"/>
          </a:xfrm>
          <a:prstGeom prst="rect">
            <a:avLst/>
          </a:prstGeom>
          <a:noFill/>
        </p:spPr>
        <p:txBody>
          <a:bodyPr wrap="none" rtlCol="0">
            <a:spAutoFit/>
          </a:bodyPr>
          <a:lstStyle/>
          <a:p>
            <a:r>
              <a:rPr lang="en-US" sz="2800" dirty="0"/>
              <a:t>Ep 1 (Jan 25</a:t>
            </a:r>
            <a:r>
              <a:rPr lang="en-US" sz="2800" baseline="30000" dirty="0"/>
              <a:t>th</a:t>
            </a:r>
            <a:r>
              <a:rPr lang="en-US" sz="2800" dirty="0"/>
              <a:t> – Feb 11</a:t>
            </a:r>
            <a:r>
              <a:rPr lang="en-US" sz="2800" baseline="30000" dirty="0"/>
              <a:t>th</a:t>
            </a:r>
            <a:r>
              <a:rPr lang="en-US" sz="2800" dirty="0"/>
              <a:t>)</a:t>
            </a:r>
          </a:p>
        </p:txBody>
      </p:sp>
      <p:sp>
        <p:nvSpPr>
          <p:cNvPr id="21" name="TextBox 20">
            <a:extLst>
              <a:ext uri="{FF2B5EF4-FFF2-40B4-BE49-F238E27FC236}">
                <a16:creationId xmlns:a16="http://schemas.microsoft.com/office/drawing/2014/main" id="{4A27F46D-96D9-4695-9161-72ABD77D0892}"/>
              </a:ext>
            </a:extLst>
          </p:cNvPr>
          <p:cNvSpPr txBox="1"/>
          <p:nvPr/>
        </p:nvSpPr>
        <p:spPr>
          <a:xfrm>
            <a:off x="7228757" y="1671412"/>
            <a:ext cx="3741730" cy="523220"/>
          </a:xfrm>
          <a:prstGeom prst="rect">
            <a:avLst/>
          </a:prstGeom>
          <a:noFill/>
        </p:spPr>
        <p:txBody>
          <a:bodyPr wrap="none" rtlCol="0">
            <a:spAutoFit/>
          </a:bodyPr>
          <a:lstStyle/>
          <a:p>
            <a:r>
              <a:rPr lang="en-US" sz="2800" dirty="0"/>
              <a:t>Ep 2 (Nov 4</a:t>
            </a:r>
            <a:r>
              <a:rPr lang="en-US" sz="2800" baseline="30000" dirty="0"/>
              <a:t>th</a:t>
            </a:r>
            <a:r>
              <a:rPr lang="en-US" sz="2800" dirty="0"/>
              <a:t> – Nov 11</a:t>
            </a:r>
            <a:r>
              <a:rPr lang="en-US" sz="2800" baseline="30000" dirty="0"/>
              <a:t>th</a:t>
            </a:r>
            <a:r>
              <a:rPr lang="en-US" sz="2800" dirty="0"/>
              <a:t>)</a:t>
            </a:r>
          </a:p>
        </p:txBody>
      </p:sp>
      <p:pic>
        <p:nvPicPr>
          <p:cNvPr id="22" name="Picture 2" descr="Christmas in canada cartoon vector illustration">
            <a:extLst>
              <a:ext uri="{FF2B5EF4-FFF2-40B4-BE49-F238E27FC236}">
                <a16:creationId xmlns:a16="http://schemas.microsoft.com/office/drawing/2014/main" id="{A5E88BBA-7B8D-40CF-823E-0EA2499D3A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2151" y="1084529"/>
            <a:ext cx="1166812" cy="58340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Spooky halloween autumn fantasy forest in fog realistic background illustration">
            <a:extLst>
              <a:ext uri="{FF2B5EF4-FFF2-40B4-BE49-F238E27FC236}">
                <a16:creationId xmlns:a16="http://schemas.microsoft.com/office/drawing/2014/main" id="{B2612783-EEA6-4398-814E-72A42B6228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3657" y="1086423"/>
            <a:ext cx="1152384" cy="57619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ity factories set">
            <a:extLst>
              <a:ext uri="{FF2B5EF4-FFF2-40B4-BE49-F238E27FC236}">
                <a16:creationId xmlns:a16="http://schemas.microsoft.com/office/drawing/2014/main" id="{8F09E525-EF03-4CBE-8ED6-DAA117234AB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118" r="68248" b="68378"/>
          <a:stretch/>
        </p:blipFill>
        <p:spPr bwMode="auto">
          <a:xfrm>
            <a:off x="4747294" y="2320995"/>
            <a:ext cx="1034014" cy="6712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ity factories set">
            <a:extLst>
              <a:ext uri="{FF2B5EF4-FFF2-40B4-BE49-F238E27FC236}">
                <a16:creationId xmlns:a16="http://schemas.microsoft.com/office/drawing/2014/main" id="{0D786064-B307-433A-8C13-5FFEB85EEC1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118" r="68248" b="68378"/>
          <a:stretch/>
        </p:blipFill>
        <p:spPr bwMode="auto">
          <a:xfrm>
            <a:off x="10403823" y="2343166"/>
            <a:ext cx="1034014" cy="6712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7D3670F-76FD-4198-B9C7-98DA268B652F}"/>
              </a:ext>
            </a:extLst>
          </p:cNvPr>
          <p:cNvSpPr txBox="1"/>
          <p:nvPr/>
        </p:nvSpPr>
        <p:spPr>
          <a:xfrm>
            <a:off x="1299121" y="6182609"/>
            <a:ext cx="9671366" cy="461665"/>
          </a:xfrm>
          <a:prstGeom prst="rect">
            <a:avLst/>
          </a:prstGeom>
          <a:noFill/>
        </p:spPr>
        <p:txBody>
          <a:bodyPr wrap="none" rtlCol="0">
            <a:spAutoFit/>
          </a:bodyPr>
          <a:lstStyle/>
          <a:p>
            <a:r>
              <a:rPr lang="en-US" sz="2400" dirty="0">
                <a:solidFill>
                  <a:srgbClr val="C00000"/>
                </a:solidFill>
              </a:rPr>
              <a:t>Only 1 monitor active during these episodes in 2008 in Downtown Fairbanks</a:t>
            </a:r>
          </a:p>
        </p:txBody>
      </p:sp>
      <p:sp>
        <p:nvSpPr>
          <p:cNvPr id="17" name="Title 1">
            <a:extLst>
              <a:ext uri="{FF2B5EF4-FFF2-40B4-BE49-F238E27FC236}">
                <a16:creationId xmlns:a16="http://schemas.microsoft.com/office/drawing/2014/main" id="{55114EE4-8ACE-4F5C-9C37-772EEFD991CC}"/>
              </a:ext>
            </a:extLst>
          </p:cNvPr>
          <p:cNvSpPr>
            <a:spLocks noGrp="1"/>
          </p:cNvSpPr>
          <p:nvPr>
            <p:ph type="title"/>
          </p:nvPr>
        </p:nvSpPr>
        <p:spPr>
          <a:xfrm>
            <a:off x="1552353" y="256906"/>
            <a:ext cx="10079792" cy="699400"/>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Alaska Domain </a:t>
            </a:r>
            <a:r>
              <a:rPr lang="en-US" sz="3600" b="1" dirty="0">
                <a:latin typeface="Times New Roman" panose="02020603050405020304" pitchFamily="18" charset="0"/>
                <a:cs typeface="Times New Roman" panose="02020603050405020304" pitchFamily="18" charset="0"/>
              </a:rPr>
              <a:t>Sulfur Aerosol </a:t>
            </a:r>
            <a:r>
              <a:rPr lang="en-US" sz="3600" dirty="0">
                <a:latin typeface="Times New Roman" panose="02020603050405020304" pitchFamily="18" charset="0"/>
                <a:cs typeface="Times New Roman" panose="02020603050405020304" pitchFamily="18" charset="0"/>
              </a:rPr>
              <a:t>Model Performance in Downtown Fairbanks</a:t>
            </a:r>
          </a:p>
        </p:txBody>
      </p:sp>
    </p:spTree>
    <p:extLst>
      <p:ext uri="{BB962C8B-B14F-4D97-AF65-F5344CB8AC3E}">
        <p14:creationId xmlns:p14="http://schemas.microsoft.com/office/powerpoint/2010/main" val="1953269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43C5E-9762-4754-895A-7CDEE2BE093D}"/>
              </a:ext>
            </a:extLst>
          </p:cNvPr>
          <p:cNvSpPr>
            <a:spLocks noGrp="1"/>
          </p:cNvSpPr>
          <p:nvPr>
            <p:ph type="title"/>
          </p:nvPr>
        </p:nvSpPr>
        <p:spPr>
          <a:xfrm>
            <a:off x="1641893" y="208498"/>
            <a:ext cx="9208168"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CMAQ-Hemispheric (Northern Hemisphere) Model Performance</a:t>
            </a:r>
          </a:p>
        </p:txBody>
      </p:sp>
      <p:sp>
        <p:nvSpPr>
          <p:cNvPr id="18" name="TextBox 17">
            <a:extLst>
              <a:ext uri="{FF2B5EF4-FFF2-40B4-BE49-F238E27FC236}">
                <a16:creationId xmlns:a16="http://schemas.microsoft.com/office/drawing/2014/main" id="{A2FBD505-6056-4066-821D-19C1B9A5F934}"/>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14</a:t>
            </a:r>
          </a:p>
        </p:txBody>
      </p:sp>
      <p:pic>
        <p:nvPicPr>
          <p:cNvPr id="19" name="Picture 18">
            <a:extLst>
              <a:ext uri="{FF2B5EF4-FFF2-40B4-BE49-F238E27FC236}">
                <a16:creationId xmlns:a16="http://schemas.microsoft.com/office/drawing/2014/main" id="{0D95E0B9-E6B0-4571-9BCC-2A57FFFB768F}"/>
              </a:ext>
            </a:extLst>
          </p:cNvPr>
          <p:cNvPicPr>
            <a:picLocks noChangeAspect="1"/>
          </p:cNvPicPr>
          <p:nvPr/>
        </p:nvPicPr>
        <p:blipFill>
          <a:blip r:embed="rId3"/>
          <a:stretch>
            <a:fillRect/>
          </a:stretch>
        </p:blipFill>
        <p:spPr>
          <a:xfrm>
            <a:off x="152591" y="65637"/>
            <a:ext cx="1349637" cy="1334847"/>
          </a:xfrm>
          <a:prstGeom prst="rect">
            <a:avLst/>
          </a:prstGeom>
        </p:spPr>
      </p:pic>
      <p:pic>
        <p:nvPicPr>
          <p:cNvPr id="20" name="Picture 19" descr="A picture containing text, light, display, dark&#10;&#10;Description automatically generated">
            <a:extLst>
              <a:ext uri="{FF2B5EF4-FFF2-40B4-BE49-F238E27FC236}">
                <a16:creationId xmlns:a16="http://schemas.microsoft.com/office/drawing/2014/main" id="{D54D0D1C-0316-4275-87FF-55718132834F}"/>
              </a:ext>
            </a:extLst>
          </p:cNvPr>
          <p:cNvPicPr>
            <a:picLocks noChangeAspect="1"/>
          </p:cNvPicPr>
          <p:nvPr/>
        </p:nvPicPr>
        <p:blipFill rotWithShape="1">
          <a:blip r:embed="rId4">
            <a:extLst>
              <a:ext uri="{28A0092B-C50C-407E-A947-70E740481C1C}">
                <a14:useLocalDpi xmlns:a14="http://schemas.microsoft.com/office/drawing/2010/main" val="0"/>
              </a:ext>
            </a:extLst>
          </a:blip>
          <a:srcRect t="6509" b="7396"/>
          <a:stretch/>
        </p:blipFill>
        <p:spPr>
          <a:xfrm>
            <a:off x="1764025" y="1989874"/>
            <a:ext cx="4022644" cy="3826506"/>
          </a:xfrm>
          <a:prstGeom prst="rect">
            <a:avLst/>
          </a:prstGeom>
        </p:spPr>
      </p:pic>
      <p:sp>
        <p:nvSpPr>
          <p:cNvPr id="3" name="TextBox 2">
            <a:extLst>
              <a:ext uri="{FF2B5EF4-FFF2-40B4-BE49-F238E27FC236}">
                <a16:creationId xmlns:a16="http://schemas.microsoft.com/office/drawing/2014/main" id="{2DCED34C-1211-41E8-8F1F-80DF28F1789A}"/>
              </a:ext>
            </a:extLst>
          </p:cNvPr>
          <p:cNvSpPr txBox="1"/>
          <p:nvPr/>
        </p:nvSpPr>
        <p:spPr>
          <a:xfrm>
            <a:off x="2688877" y="1438802"/>
            <a:ext cx="1964705" cy="646331"/>
          </a:xfrm>
          <a:prstGeom prst="rect">
            <a:avLst/>
          </a:prstGeom>
          <a:noFill/>
        </p:spPr>
        <p:txBody>
          <a:bodyPr wrap="none" rtlCol="0">
            <a:spAutoFit/>
          </a:bodyPr>
          <a:lstStyle/>
          <a:p>
            <a:r>
              <a:rPr lang="en-US" sz="3600" dirty="0"/>
              <a:t>Base_Het</a:t>
            </a:r>
          </a:p>
        </p:txBody>
      </p:sp>
      <p:sp>
        <p:nvSpPr>
          <p:cNvPr id="21" name="TextBox 20">
            <a:extLst>
              <a:ext uri="{FF2B5EF4-FFF2-40B4-BE49-F238E27FC236}">
                <a16:creationId xmlns:a16="http://schemas.microsoft.com/office/drawing/2014/main" id="{F342DF22-369C-4FD8-9841-7CF12D7E7601}"/>
              </a:ext>
            </a:extLst>
          </p:cNvPr>
          <p:cNvSpPr txBox="1"/>
          <p:nvPr/>
        </p:nvSpPr>
        <p:spPr>
          <a:xfrm>
            <a:off x="827409" y="6320690"/>
            <a:ext cx="5938998" cy="369332"/>
          </a:xfrm>
          <a:prstGeom prst="rect">
            <a:avLst/>
          </a:prstGeom>
          <a:noFill/>
        </p:spPr>
        <p:txBody>
          <a:bodyPr wrap="none" rtlCol="0">
            <a:spAutoFit/>
          </a:bodyPr>
          <a:lstStyle/>
          <a:p>
            <a:r>
              <a:rPr lang="en-US" dirty="0"/>
              <a:t>Average Sulfur Aerosol Concentrations (Dec 2015 – Feb 2016)</a:t>
            </a:r>
          </a:p>
        </p:txBody>
      </p:sp>
      <p:pic>
        <p:nvPicPr>
          <p:cNvPr id="16" name="Picture 15" descr="A picture containing text, monitor, light, display&#10;&#10;Description automatically generated">
            <a:extLst>
              <a:ext uri="{FF2B5EF4-FFF2-40B4-BE49-F238E27FC236}">
                <a16:creationId xmlns:a16="http://schemas.microsoft.com/office/drawing/2014/main" id="{85FF9DD4-A62C-444D-8AC7-555E094EE767}"/>
              </a:ext>
            </a:extLst>
          </p:cNvPr>
          <p:cNvPicPr>
            <a:picLocks noChangeAspect="1"/>
          </p:cNvPicPr>
          <p:nvPr/>
        </p:nvPicPr>
        <p:blipFill rotWithShape="1">
          <a:blip r:embed="rId5">
            <a:extLst>
              <a:ext uri="{28A0092B-C50C-407E-A947-70E740481C1C}">
                <a14:useLocalDpi xmlns:a14="http://schemas.microsoft.com/office/drawing/2010/main" val="0"/>
              </a:ext>
            </a:extLst>
          </a:blip>
          <a:srcRect t="91626"/>
          <a:stretch/>
        </p:blipFill>
        <p:spPr>
          <a:xfrm>
            <a:off x="1020899" y="5760194"/>
            <a:ext cx="5487674" cy="511999"/>
          </a:xfrm>
          <a:prstGeom prst="rect">
            <a:avLst/>
          </a:prstGeom>
        </p:spPr>
      </p:pic>
    </p:spTree>
    <p:extLst>
      <p:ext uri="{BB962C8B-B14F-4D97-AF65-F5344CB8AC3E}">
        <p14:creationId xmlns:p14="http://schemas.microsoft.com/office/powerpoint/2010/main" val="4002780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43C5E-9762-4754-895A-7CDEE2BE093D}"/>
              </a:ext>
            </a:extLst>
          </p:cNvPr>
          <p:cNvSpPr>
            <a:spLocks noGrp="1"/>
          </p:cNvSpPr>
          <p:nvPr>
            <p:ph type="title"/>
          </p:nvPr>
        </p:nvSpPr>
        <p:spPr>
          <a:xfrm>
            <a:off x="1641893" y="208498"/>
            <a:ext cx="9208168"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CMAQ-Hemispheric (Northern Hemisphere) Model Performance</a:t>
            </a:r>
          </a:p>
        </p:txBody>
      </p:sp>
      <p:sp>
        <p:nvSpPr>
          <p:cNvPr id="13" name="TextBox 12">
            <a:extLst>
              <a:ext uri="{FF2B5EF4-FFF2-40B4-BE49-F238E27FC236}">
                <a16:creationId xmlns:a16="http://schemas.microsoft.com/office/drawing/2014/main" id="{AD0533E0-F6A2-4525-BB40-5443905CAF1B}"/>
              </a:ext>
            </a:extLst>
          </p:cNvPr>
          <p:cNvSpPr txBox="1"/>
          <p:nvPr/>
        </p:nvSpPr>
        <p:spPr>
          <a:xfrm>
            <a:off x="7191953" y="1656061"/>
            <a:ext cx="4781886" cy="369332"/>
          </a:xfrm>
          <a:prstGeom prst="rect">
            <a:avLst/>
          </a:prstGeom>
          <a:noFill/>
        </p:spPr>
        <p:txBody>
          <a:bodyPr wrap="none" rtlCol="0">
            <a:spAutoFit/>
          </a:bodyPr>
          <a:lstStyle/>
          <a:p>
            <a:r>
              <a:rPr lang="en-US" dirty="0"/>
              <a:t>Model-Measurement Tsinghua University, Beijing</a:t>
            </a:r>
          </a:p>
        </p:txBody>
      </p:sp>
      <p:pic>
        <p:nvPicPr>
          <p:cNvPr id="14" name="Picture 13" descr="Chart, line chart&#10;&#10;Description automatically generated">
            <a:extLst>
              <a:ext uri="{FF2B5EF4-FFF2-40B4-BE49-F238E27FC236}">
                <a16:creationId xmlns:a16="http://schemas.microsoft.com/office/drawing/2014/main" id="{D5BE19F5-CAFF-4BA9-B132-16B3C4D8233E}"/>
              </a:ext>
            </a:extLst>
          </p:cNvPr>
          <p:cNvPicPr>
            <a:picLocks noChangeAspect="1"/>
          </p:cNvPicPr>
          <p:nvPr/>
        </p:nvPicPr>
        <p:blipFill rotWithShape="1">
          <a:blip r:embed="rId3">
            <a:extLst>
              <a:ext uri="{28A0092B-C50C-407E-A947-70E740481C1C}">
                <a14:useLocalDpi xmlns:a14="http://schemas.microsoft.com/office/drawing/2010/main" val="0"/>
              </a:ext>
            </a:extLst>
          </a:blip>
          <a:srcRect t="10903"/>
          <a:stretch/>
        </p:blipFill>
        <p:spPr>
          <a:xfrm>
            <a:off x="6999760" y="2128102"/>
            <a:ext cx="4974079" cy="2755787"/>
          </a:xfrm>
          <a:prstGeom prst="rect">
            <a:avLst/>
          </a:prstGeom>
        </p:spPr>
      </p:pic>
      <p:sp>
        <p:nvSpPr>
          <p:cNvPr id="15" name="TextBox 14">
            <a:extLst>
              <a:ext uri="{FF2B5EF4-FFF2-40B4-BE49-F238E27FC236}">
                <a16:creationId xmlns:a16="http://schemas.microsoft.com/office/drawing/2014/main" id="{377177DF-44BF-4A25-BCEC-77B2788DC142}"/>
              </a:ext>
            </a:extLst>
          </p:cNvPr>
          <p:cNvSpPr txBox="1"/>
          <p:nvPr/>
        </p:nvSpPr>
        <p:spPr>
          <a:xfrm>
            <a:off x="7451912" y="4883889"/>
            <a:ext cx="4238866" cy="369332"/>
          </a:xfrm>
          <a:prstGeom prst="rect">
            <a:avLst/>
          </a:prstGeom>
          <a:noFill/>
        </p:spPr>
        <p:txBody>
          <a:bodyPr wrap="square" rtlCol="0">
            <a:spAutoFit/>
          </a:bodyPr>
          <a:lstStyle/>
          <a:p>
            <a:r>
              <a:rPr lang="en-US" i="1" dirty="0"/>
              <a:t>Observational data from Zhang et al., 2021</a:t>
            </a:r>
          </a:p>
        </p:txBody>
      </p:sp>
      <p:sp>
        <p:nvSpPr>
          <p:cNvPr id="18" name="TextBox 17">
            <a:extLst>
              <a:ext uri="{FF2B5EF4-FFF2-40B4-BE49-F238E27FC236}">
                <a16:creationId xmlns:a16="http://schemas.microsoft.com/office/drawing/2014/main" id="{A2FBD505-6056-4066-821D-19C1B9A5F934}"/>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14</a:t>
            </a:r>
          </a:p>
        </p:txBody>
      </p:sp>
      <p:pic>
        <p:nvPicPr>
          <p:cNvPr id="19" name="Picture 18">
            <a:extLst>
              <a:ext uri="{FF2B5EF4-FFF2-40B4-BE49-F238E27FC236}">
                <a16:creationId xmlns:a16="http://schemas.microsoft.com/office/drawing/2014/main" id="{0D95E0B9-E6B0-4571-9BCC-2A57FFFB768F}"/>
              </a:ext>
            </a:extLst>
          </p:cNvPr>
          <p:cNvPicPr>
            <a:picLocks noChangeAspect="1"/>
          </p:cNvPicPr>
          <p:nvPr/>
        </p:nvPicPr>
        <p:blipFill>
          <a:blip r:embed="rId4"/>
          <a:stretch>
            <a:fillRect/>
          </a:stretch>
        </p:blipFill>
        <p:spPr>
          <a:xfrm>
            <a:off x="152591" y="65637"/>
            <a:ext cx="1349637" cy="1334847"/>
          </a:xfrm>
          <a:prstGeom prst="rect">
            <a:avLst/>
          </a:prstGeom>
        </p:spPr>
      </p:pic>
      <p:pic>
        <p:nvPicPr>
          <p:cNvPr id="20" name="Picture 19" descr="A picture containing text, light, display, dark&#10;&#10;Description automatically generated">
            <a:extLst>
              <a:ext uri="{FF2B5EF4-FFF2-40B4-BE49-F238E27FC236}">
                <a16:creationId xmlns:a16="http://schemas.microsoft.com/office/drawing/2014/main" id="{D54D0D1C-0316-4275-87FF-55718132834F}"/>
              </a:ext>
            </a:extLst>
          </p:cNvPr>
          <p:cNvPicPr>
            <a:picLocks noChangeAspect="1"/>
          </p:cNvPicPr>
          <p:nvPr/>
        </p:nvPicPr>
        <p:blipFill rotWithShape="1">
          <a:blip r:embed="rId5">
            <a:extLst>
              <a:ext uri="{28A0092B-C50C-407E-A947-70E740481C1C}">
                <a14:useLocalDpi xmlns:a14="http://schemas.microsoft.com/office/drawing/2010/main" val="0"/>
              </a:ext>
            </a:extLst>
          </a:blip>
          <a:srcRect t="6509" b="7396"/>
          <a:stretch/>
        </p:blipFill>
        <p:spPr>
          <a:xfrm>
            <a:off x="1764025" y="1989874"/>
            <a:ext cx="4022644" cy="3826506"/>
          </a:xfrm>
          <a:prstGeom prst="rect">
            <a:avLst/>
          </a:prstGeom>
        </p:spPr>
      </p:pic>
      <p:sp>
        <p:nvSpPr>
          <p:cNvPr id="3" name="TextBox 2">
            <a:extLst>
              <a:ext uri="{FF2B5EF4-FFF2-40B4-BE49-F238E27FC236}">
                <a16:creationId xmlns:a16="http://schemas.microsoft.com/office/drawing/2014/main" id="{2DCED34C-1211-41E8-8F1F-80DF28F1789A}"/>
              </a:ext>
            </a:extLst>
          </p:cNvPr>
          <p:cNvSpPr txBox="1"/>
          <p:nvPr/>
        </p:nvSpPr>
        <p:spPr>
          <a:xfrm>
            <a:off x="2688877" y="1438802"/>
            <a:ext cx="1964705" cy="646331"/>
          </a:xfrm>
          <a:prstGeom prst="rect">
            <a:avLst/>
          </a:prstGeom>
          <a:noFill/>
        </p:spPr>
        <p:txBody>
          <a:bodyPr wrap="none" rtlCol="0">
            <a:spAutoFit/>
          </a:bodyPr>
          <a:lstStyle/>
          <a:p>
            <a:r>
              <a:rPr lang="en-US" sz="3600" dirty="0"/>
              <a:t>Base_Het</a:t>
            </a:r>
          </a:p>
        </p:txBody>
      </p:sp>
      <p:sp>
        <p:nvSpPr>
          <p:cNvPr id="21" name="TextBox 20">
            <a:extLst>
              <a:ext uri="{FF2B5EF4-FFF2-40B4-BE49-F238E27FC236}">
                <a16:creationId xmlns:a16="http://schemas.microsoft.com/office/drawing/2014/main" id="{F342DF22-369C-4FD8-9841-7CF12D7E7601}"/>
              </a:ext>
            </a:extLst>
          </p:cNvPr>
          <p:cNvSpPr txBox="1"/>
          <p:nvPr/>
        </p:nvSpPr>
        <p:spPr>
          <a:xfrm>
            <a:off x="827409" y="6320690"/>
            <a:ext cx="5938998" cy="369332"/>
          </a:xfrm>
          <a:prstGeom prst="rect">
            <a:avLst/>
          </a:prstGeom>
          <a:noFill/>
        </p:spPr>
        <p:txBody>
          <a:bodyPr wrap="none" rtlCol="0">
            <a:spAutoFit/>
          </a:bodyPr>
          <a:lstStyle/>
          <a:p>
            <a:r>
              <a:rPr lang="en-US" dirty="0"/>
              <a:t>Average Sulfur Aerosol Concentrations (Dec 2015 – Feb 2016)</a:t>
            </a:r>
          </a:p>
        </p:txBody>
      </p:sp>
      <p:cxnSp>
        <p:nvCxnSpPr>
          <p:cNvPr id="23" name="Straight Connector 22">
            <a:extLst>
              <a:ext uri="{FF2B5EF4-FFF2-40B4-BE49-F238E27FC236}">
                <a16:creationId xmlns:a16="http://schemas.microsoft.com/office/drawing/2014/main" id="{595A7B77-655A-4E25-B16A-7EFE7EF19FB4}"/>
              </a:ext>
            </a:extLst>
          </p:cNvPr>
          <p:cNvCxnSpPr>
            <a:cxnSpLocks/>
          </p:cNvCxnSpPr>
          <p:nvPr/>
        </p:nvCxnSpPr>
        <p:spPr>
          <a:xfrm flipV="1">
            <a:off x="3146723" y="2128102"/>
            <a:ext cx="3799767" cy="91528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938A6FF-CEFC-4994-99DC-5D4E8BFA4608}"/>
              </a:ext>
            </a:extLst>
          </p:cNvPr>
          <p:cNvCxnSpPr>
            <a:cxnSpLocks/>
          </p:cNvCxnSpPr>
          <p:nvPr/>
        </p:nvCxnSpPr>
        <p:spPr>
          <a:xfrm>
            <a:off x="3146719" y="3043386"/>
            <a:ext cx="3799771" cy="139326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descr="A picture containing text, monitor, light, display&#10;&#10;Description automatically generated">
            <a:extLst>
              <a:ext uri="{FF2B5EF4-FFF2-40B4-BE49-F238E27FC236}">
                <a16:creationId xmlns:a16="http://schemas.microsoft.com/office/drawing/2014/main" id="{85FF9DD4-A62C-444D-8AC7-555E094EE767}"/>
              </a:ext>
            </a:extLst>
          </p:cNvPr>
          <p:cNvPicPr>
            <a:picLocks noChangeAspect="1"/>
          </p:cNvPicPr>
          <p:nvPr/>
        </p:nvPicPr>
        <p:blipFill rotWithShape="1">
          <a:blip r:embed="rId6">
            <a:extLst>
              <a:ext uri="{28A0092B-C50C-407E-A947-70E740481C1C}">
                <a14:useLocalDpi xmlns:a14="http://schemas.microsoft.com/office/drawing/2010/main" val="0"/>
              </a:ext>
            </a:extLst>
          </a:blip>
          <a:srcRect t="91626"/>
          <a:stretch/>
        </p:blipFill>
        <p:spPr>
          <a:xfrm>
            <a:off x="1020899" y="5760194"/>
            <a:ext cx="5487674" cy="511999"/>
          </a:xfrm>
          <a:prstGeom prst="rect">
            <a:avLst/>
          </a:prstGeom>
        </p:spPr>
      </p:pic>
    </p:spTree>
    <p:extLst>
      <p:ext uri="{BB962C8B-B14F-4D97-AF65-F5344CB8AC3E}">
        <p14:creationId xmlns:p14="http://schemas.microsoft.com/office/powerpoint/2010/main" val="3739566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43C5E-9762-4754-895A-7CDEE2BE093D}"/>
              </a:ext>
            </a:extLst>
          </p:cNvPr>
          <p:cNvSpPr>
            <a:spLocks noGrp="1"/>
          </p:cNvSpPr>
          <p:nvPr>
            <p:ph type="title"/>
          </p:nvPr>
        </p:nvSpPr>
        <p:spPr>
          <a:xfrm>
            <a:off x="1641893" y="208498"/>
            <a:ext cx="9208168"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CMAQ-Hemispheric (Northern Hemisphere) Model Performance</a:t>
            </a:r>
          </a:p>
        </p:txBody>
      </p:sp>
      <p:sp>
        <p:nvSpPr>
          <p:cNvPr id="13" name="TextBox 12">
            <a:extLst>
              <a:ext uri="{FF2B5EF4-FFF2-40B4-BE49-F238E27FC236}">
                <a16:creationId xmlns:a16="http://schemas.microsoft.com/office/drawing/2014/main" id="{AD0533E0-F6A2-4525-BB40-5443905CAF1B}"/>
              </a:ext>
            </a:extLst>
          </p:cNvPr>
          <p:cNvSpPr txBox="1"/>
          <p:nvPr/>
        </p:nvSpPr>
        <p:spPr>
          <a:xfrm>
            <a:off x="7191953" y="1656061"/>
            <a:ext cx="4781886" cy="369332"/>
          </a:xfrm>
          <a:prstGeom prst="rect">
            <a:avLst/>
          </a:prstGeom>
          <a:noFill/>
        </p:spPr>
        <p:txBody>
          <a:bodyPr wrap="none" rtlCol="0">
            <a:spAutoFit/>
          </a:bodyPr>
          <a:lstStyle/>
          <a:p>
            <a:r>
              <a:rPr lang="en-US" dirty="0"/>
              <a:t>Model-Measurement Tsinghua University, Beijing</a:t>
            </a:r>
          </a:p>
        </p:txBody>
      </p:sp>
      <p:pic>
        <p:nvPicPr>
          <p:cNvPr id="14" name="Picture 13" descr="Chart, line chart&#10;&#10;Description automatically generated">
            <a:extLst>
              <a:ext uri="{FF2B5EF4-FFF2-40B4-BE49-F238E27FC236}">
                <a16:creationId xmlns:a16="http://schemas.microsoft.com/office/drawing/2014/main" id="{D5BE19F5-CAFF-4BA9-B132-16B3C4D8233E}"/>
              </a:ext>
            </a:extLst>
          </p:cNvPr>
          <p:cNvPicPr>
            <a:picLocks noChangeAspect="1"/>
          </p:cNvPicPr>
          <p:nvPr/>
        </p:nvPicPr>
        <p:blipFill rotWithShape="1">
          <a:blip r:embed="rId3">
            <a:extLst>
              <a:ext uri="{28A0092B-C50C-407E-A947-70E740481C1C}">
                <a14:useLocalDpi xmlns:a14="http://schemas.microsoft.com/office/drawing/2010/main" val="0"/>
              </a:ext>
            </a:extLst>
          </a:blip>
          <a:srcRect t="10903"/>
          <a:stretch/>
        </p:blipFill>
        <p:spPr>
          <a:xfrm>
            <a:off x="6999760" y="2128102"/>
            <a:ext cx="4974079" cy="2755787"/>
          </a:xfrm>
          <a:prstGeom prst="rect">
            <a:avLst/>
          </a:prstGeom>
        </p:spPr>
      </p:pic>
      <p:sp>
        <p:nvSpPr>
          <p:cNvPr id="15" name="TextBox 14">
            <a:extLst>
              <a:ext uri="{FF2B5EF4-FFF2-40B4-BE49-F238E27FC236}">
                <a16:creationId xmlns:a16="http://schemas.microsoft.com/office/drawing/2014/main" id="{377177DF-44BF-4A25-BCEC-77B2788DC142}"/>
              </a:ext>
            </a:extLst>
          </p:cNvPr>
          <p:cNvSpPr txBox="1"/>
          <p:nvPr/>
        </p:nvSpPr>
        <p:spPr>
          <a:xfrm>
            <a:off x="7451912" y="4883889"/>
            <a:ext cx="4238866" cy="369332"/>
          </a:xfrm>
          <a:prstGeom prst="rect">
            <a:avLst/>
          </a:prstGeom>
          <a:noFill/>
        </p:spPr>
        <p:txBody>
          <a:bodyPr wrap="square" rtlCol="0">
            <a:spAutoFit/>
          </a:bodyPr>
          <a:lstStyle/>
          <a:p>
            <a:r>
              <a:rPr lang="en-US" i="1" dirty="0"/>
              <a:t>Observational data from Zhang et al., 2021</a:t>
            </a:r>
          </a:p>
        </p:txBody>
      </p:sp>
      <p:sp>
        <p:nvSpPr>
          <p:cNvPr id="17" name="TextBox 16">
            <a:extLst>
              <a:ext uri="{FF2B5EF4-FFF2-40B4-BE49-F238E27FC236}">
                <a16:creationId xmlns:a16="http://schemas.microsoft.com/office/drawing/2014/main" id="{4EE2BA55-8242-46BF-B674-7EFC75755EBB}"/>
              </a:ext>
            </a:extLst>
          </p:cNvPr>
          <p:cNvSpPr txBox="1"/>
          <p:nvPr/>
        </p:nvSpPr>
        <p:spPr>
          <a:xfrm>
            <a:off x="7107854" y="5323841"/>
            <a:ext cx="4865985" cy="923330"/>
          </a:xfrm>
          <a:prstGeom prst="rect">
            <a:avLst/>
          </a:prstGeom>
          <a:noFill/>
        </p:spPr>
        <p:txBody>
          <a:bodyPr wrap="square" rtlCol="0">
            <a:spAutoFit/>
          </a:bodyPr>
          <a:lstStyle/>
          <a:p>
            <a:r>
              <a:rPr lang="en-US" dirty="0">
                <a:solidFill>
                  <a:srgbClr val="C00000"/>
                </a:solidFill>
              </a:rPr>
              <a:t>The additional sulfur chemistry reduces model-observation differences for a heavily polluted winter period at Tsinghua University</a:t>
            </a:r>
          </a:p>
        </p:txBody>
      </p:sp>
      <p:sp>
        <p:nvSpPr>
          <p:cNvPr id="18" name="TextBox 17">
            <a:extLst>
              <a:ext uri="{FF2B5EF4-FFF2-40B4-BE49-F238E27FC236}">
                <a16:creationId xmlns:a16="http://schemas.microsoft.com/office/drawing/2014/main" id="{A2FBD505-6056-4066-821D-19C1B9A5F934}"/>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14</a:t>
            </a:r>
          </a:p>
        </p:txBody>
      </p:sp>
      <p:pic>
        <p:nvPicPr>
          <p:cNvPr id="19" name="Picture 18">
            <a:extLst>
              <a:ext uri="{FF2B5EF4-FFF2-40B4-BE49-F238E27FC236}">
                <a16:creationId xmlns:a16="http://schemas.microsoft.com/office/drawing/2014/main" id="{0D95E0B9-E6B0-4571-9BCC-2A57FFFB768F}"/>
              </a:ext>
            </a:extLst>
          </p:cNvPr>
          <p:cNvPicPr>
            <a:picLocks noChangeAspect="1"/>
          </p:cNvPicPr>
          <p:nvPr/>
        </p:nvPicPr>
        <p:blipFill>
          <a:blip r:embed="rId4"/>
          <a:stretch>
            <a:fillRect/>
          </a:stretch>
        </p:blipFill>
        <p:spPr>
          <a:xfrm>
            <a:off x="152591" y="65637"/>
            <a:ext cx="1349637" cy="1334847"/>
          </a:xfrm>
          <a:prstGeom prst="rect">
            <a:avLst/>
          </a:prstGeom>
        </p:spPr>
      </p:pic>
      <p:pic>
        <p:nvPicPr>
          <p:cNvPr id="20" name="Picture 19" descr="A picture containing text, light, display, dark&#10;&#10;Description automatically generated">
            <a:extLst>
              <a:ext uri="{FF2B5EF4-FFF2-40B4-BE49-F238E27FC236}">
                <a16:creationId xmlns:a16="http://schemas.microsoft.com/office/drawing/2014/main" id="{D54D0D1C-0316-4275-87FF-55718132834F}"/>
              </a:ext>
            </a:extLst>
          </p:cNvPr>
          <p:cNvPicPr>
            <a:picLocks noChangeAspect="1"/>
          </p:cNvPicPr>
          <p:nvPr/>
        </p:nvPicPr>
        <p:blipFill rotWithShape="1">
          <a:blip r:embed="rId5">
            <a:extLst>
              <a:ext uri="{28A0092B-C50C-407E-A947-70E740481C1C}">
                <a14:useLocalDpi xmlns:a14="http://schemas.microsoft.com/office/drawing/2010/main" val="0"/>
              </a:ext>
            </a:extLst>
          </a:blip>
          <a:srcRect t="6509" b="7396"/>
          <a:stretch/>
        </p:blipFill>
        <p:spPr>
          <a:xfrm>
            <a:off x="1764025" y="1989874"/>
            <a:ext cx="4022644" cy="3826506"/>
          </a:xfrm>
          <a:prstGeom prst="rect">
            <a:avLst/>
          </a:prstGeom>
        </p:spPr>
      </p:pic>
      <p:sp>
        <p:nvSpPr>
          <p:cNvPr id="3" name="TextBox 2">
            <a:extLst>
              <a:ext uri="{FF2B5EF4-FFF2-40B4-BE49-F238E27FC236}">
                <a16:creationId xmlns:a16="http://schemas.microsoft.com/office/drawing/2014/main" id="{2DCED34C-1211-41E8-8F1F-80DF28F1789A}"/>
              </a:ext>
            </a:extLst>
          </p:cNvPr>
          <p:cNvSpPr txBox="1"/>
          <p:nvPr/>
        </p:nvSpPr>
        <p:spPr>
          <a:xfrm>
            <a:off x="2688877" y="1438802"/>
            <a:ext cx="1964705" cy="646331"/>
          </a:xfrm>
          <a:prstGeom prst="rect">
            <a:avLst/>
          </a:prstGeom>
          <a:noFill/>
        </p:spPr>
        <p:txBody>
          <a:bodyPr wrap="none" rtlCol="0">
            <a:spAutoFit/>
          </a:bodyPr>
          <a:lstStyle/>
          <a:p>
            <a:r>
              <a:rPr lang="en-US" sz="3600" dirty="0"/>
              <a:t>Base_Het</a:t>
            </a:r>
          </a:p>
        </p:txBody>
      </p:sp>
      <p:sp>
        <p:nvSpPr>
          <p:cNvPr id="21" name="TextBox 20">
            <a:extLst>
              <a:ext uri="{FF2B5EF4-FFF2-40B4-BE49-F238E27FC236}">
                <a16:creationId xmlns:a16="http://schemas.microsoft.com/office/drawing/2014/main" id="{F342DF22-369C-4FD8-9841-7CF12D7E7601}"/>
              </a:ext>
            </a:extLst>
          </p:cNvPr>
          <p:cNvSpPr txBox="1"/>
          <p:nvPr/>
        </p:nvSpPr>
        <p:spPr>
          <a:xfrm>
            <a:off x="827409" y="6320690"/>
            <a:ext cx="5938998" cy="369332"/>
          </a:xfrm>
          <a:prstGeom prst="rect">
            <a:avLst/>
          </a:prstGeom>
          <a:noFill/>
        </p:spPr>
        <p:txBody>
          <a:bodyPr wrap="none" rtlCol="0">
            <a:spAutoFit/>
          </a:bodyPr>
          <a:lstStyle/>
          <a:p>
            <a:r>
              <a:rPr lang="en-US" dirty="0"/>
              <a:t>Average Sulfur Aerosol Concentrations (Dec 2015 – Feb 2016)</a:t>
            </a:r>
          </a:p>
        </p:txBody>
      </p:sp>
      <p:cxnSp>
        <p:nvCxnSpPr>
          <p:cNvPr id="23" name="Straight Connector 22">
            <a:extLst>
              <a:ext uri="{FF2B5EF4-FFF2-40B4-BE49-F238E27FC236}">
                <a16:creationId xmlns:a16="http://schemas.microsoft.com/office/drawing/2014/main" id="{595A7B77-655A-4E25-B16A-7EFE7EF19FB4}"/>
              </a:ext>
            </a:extLst>
          </p:cNvPr>
          <p:cNvCxnSpPr>
            <a:cxnSpLocks/>
          </p:cNvCxnSpPr>
          <p:nvPr/>
        </p:nvCxnSpPr>
        <p:spPr>
          <a:xfrm flipV="1">
            <a:off x="3146723" y="2128102"/>
            <a:ext cx="3799767" cy="91528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938A6FF-CEFC-4994-99DC-5D4E8BFA4608}"/>
              </a:ext>
            </a:extLst>
          </p:cNvPr>
          <p:cNvCxnSpPr>
            <a:cxnSpLocks/>
          </p:cNvCxnSpPr>
          <p:nvPr/>
        </p:nvCxnSpPr>
        <p:spPr>
          <a:xfrm>
            <a:off x="3146719" y="3043386"/>
            <a:ext cx="3799771" cy="139326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descr="A picture containing text, monitor, light, display&#10;&#10;Description automatically generated">
            <a:extLst>
              <a:ext uri="{FF2B5EF4-FFF2-40B4-BE49-F238E27FC236}">
                <a16:creationId xmlns:a16="http://schemas.microsoft.com/office/drawing/2014/main" id="{85FF9DD4-A62C-444D-8AC7-555E094EE767}"/>
              </a:ext>
            </a:extLst>
          </p:cNvPr>
          <p:cNvPicPr>
            <a:picLocks noChangeAspect="1"/>
          </p:cNvPicPr>
          <p:nvPr/>
        </p:nvPicPr>
        <p:blipFill rotWithShape="1">
          <a:blip r:embed="rId6">
            <a:extLst>
              <a:ext uri="{28A0092B-C50C-407E-A947-70E740481C1C}">
                <a14:useLocalDpi xmlns:a14="http://schemas.microsoft.com/office/drawing/2010/main" val="0"/>
              </a:ext>
            </a:extLst>
          </a:blip>
          <a:srcRect t="91626"/>
          <a:stretch/>
        </p:blipFill>
        <p:spPr>
          <a:xfrm>
            <a:off x="1020899" y="5760194"/>
            <a:ext cx="5487674" cy="511999"/>
          </a:xfrm>
          <a:prstGeom prst="rect">
            <a:avLst/>
          </a:prstGeom>
        </p:spPr>
      </p:pic>
    </p:spTree>
    <p:extLst>
      <p:ext uri="{BB962C8B-B14F-4D97-AF65-F5344CB8AC3E}">
        <p14:creationId xmlns:p14="http://schemas.microsoft.com/office/powerpoint/2010/main" val="4178843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9F4F1-0C0A-4E83-A983-89051A8515C8}"/>
              </a:ext>
            </a:extLst>
          </p:cNvPr>
          <p:cNvSpPr>
            <a:spLocks noGrp="1"/>
          </p:cNvSpPr>
          <p:nvPr>
            <p:ph type="title"/>
          </p:nvPr>
        </p:nvSpPr>
        <p:spPr>
          <a:xfrm>
            <a:off x="3212431" y="244809"/>
            <a:ext cx="5767137" cy="1325563"/>
          </a:xfrm>
        </p:spPr>
        <p:txBody>
          <a:bodyPr>
            <a:normAutofit/>
          </a:bodyPr>
          <a:lstStyle/>
          <a:p>
            <a:r>
              <a:rPr lang="en-US" sz="3600" dirty="0">
                <a:latin typeface="Times New Roman" panose="02020603050405020304" pitchFamily="18" charset="0"/>
                <a:cs typeface="Times New Roman" panose="02020603050405020304" pitchFamily="18" charset="0"/>
              </a:rPr>
              <a:t>Conclusions and Next Steps</a:t>
            </a:r>
          </a:p>
        </p:txBody>
      </p:sp>
      <p:sp>
        <p:nvSpPr>
          <p:cNvPr id="3" name="Content Placeholder 2">
            <a:extLst>
              <a:ext uri="{FF2B5EF4-FFF2-40B4-BE49-F238E27FC236}">
                <a16:creationId xmlns:a16="http://schemas.microsoft.com/office/drawing/2014/main" id="{CEAF98BC-4151-48B3-B7EC-D0D27E8E33A9}"/>
              </a:ext>
            </a:extLst>
          </p:cNvPr>
          <p:cNvSpPr>
            <a:spLocks noGrp="1"/>
          </p:cNvSpPr>
          <p:nvPr>
            <p:ph idx="1"/>
          </p:nvPr>
        </p:nvSpPr>
        <p:spPr>
          <a:xfrm>
            <a:off x="838200" y="1753433"/>
            <a:ext cx="10515600" cy="4351338"/>
          </a:xfrm>
        </p:spPr>
        <p:txBody>
          <a:bodyPr>
            <a:normAutofit/>
          </a:bodyPr>
          <a:lstStyle/>
          <a:p>
            <a:r>
              <a:rPr lang="en-US" sz="2800" dirty="0"/>
              <a:t>The inclusion of heterogeneous sulfur chemistry enhances wintertime sulfur aerosol in Alaska and the Northern Hemisphere.</a:t>
            </a:r>
          </a:p>
          <a:p>
            <a:r>
              <a:rPr lang="en-US" dirty="0"/>
              <a:t>Fine-scale modeling indicates the potential for significant localized HMS production.</a:t>
            </a:r>
          </a:p>
          <a:p>
            <a:r>
              <a:rPr lang="en-US" dirty="0"/>
              <a:t>Sensitivity simulations change the importance of the inferred sulfur aerosol formation pathways but not the total sulfur aerosol formation.</a:t>
            </a:r>
          </a:p>
          <a:p>
            <a:r>
              <a:rPr lang="en-US" dirty="0"/>
              <a:t>The ALPACA field campaign (Jan – Feb 2022 in Fairbanks) will provide chemical constraints to help determine which sulfur aerosol formation pathways are most important.</a:t>
            </a:r>
          </a:p>
          <a:p>
            <a:pPr marL="0" indent="0">
              <a:buNone/>
            </a:pPr>
            <a:endParaRPr lang="en-US" dirty="0"/>
          </a:p>
        </p:txBody>
      </p:sp>
      <p:sp>
        <p:nvSpPr>
          <p:cNvPr id="4" name="TextBox 3">
            <a:extLst>
              <a:ext uri="{FF2B5EF4-FFF2-40B4-BE49-F238E27FC236}">
                <a16:creationId xmlns:a16="http://schemas.microsoft.com/office/drawing/2014/main" id="{1DDA2FD5-BA8F-43C8-BFF8-90A2F4306566}"/>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15</a:t>
            </a:r>
          </a:p>
        </p:txBody>
      </p:sp>
      <p:pic>
        <p:nvPicPr>
          <p:cNvPr id="5" name="Picture 4">
            <a:extLst>
              <a:ext uri="{FF2B5EF4-FFF2-40B4-BE49-F238E27FC236}">
                <a16:creationId xmlns:a16="http://schemas.microsoft.com/office/drawing/2014/main" id="{F8863C75-4FEF-43A4-988F-E38F7438C753}"/>
              </a:ext>
            </a:extLst>
          </p:cNvPr>
          <p:cNvPicPr>
            <a:picLocks noChangeAspect="1"/>
          </p:cNvPicPr>
          <p:nvPr/>
        </p:nvPicPr>
        <p:blipFill>
          <a:blip r:embed="rId3"/>
          <a:stretch>
            <a:fillRect/>
          </a:stretch>
        </p:blipFill>
        <p:spPr>
          <a:xfrm>
            <a:off x="152591" y="65637"/>
            <a:ext cx="1349637" cy="1334847"/>
          </a:xfrm>
          <a:prstGeom prst="rect">
            <a:avLst/>
          </a:prstGeom>
        </p:spPr>
      </p:pic>
    </p:spTree>
    <p:extLst>
      <p:ext uri="{BB962C8B-B14F-4D97-AF65-F5344CB8AC3E}">
        <p14:creationId xmlns:p14="http://schemas.microsoft.com/office/powerpoint/2010/main" val="626429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D49B7-124A-4299-AF69-BD38AA6C2DF1}"/>
              </a:ext>
            </a:extLst>
          </p:cNvPr>
          <p:cNvSpPr>
            <a:spLocks noGrp="1"/>
          </p:cNvSpPr>
          <p:nvPr>
            <p:ph type="title"/>
          </p:nvPr>
        </p:nvSpPr>
        <p:spPr>
          <a:xfrm>
            <a:off x="838200" y="-6962"/>
            <a:ext cx="10515600" cy="1325563"/>
          </a:xfrm>
        </p:spPr>
        <p:txBody>
          <a:bodyPr/>
          <a:lstStyle/>
          <a:p>
            <a:pPr algn="ctr"/>
            <a:r>
              <a:rPr lang="en-US" dirty="0">
                <a:solidFill>
                  <a:schemeClr val="bg1"/>
                </a:solidFill>
              </a:rPr>
              <a:t>Thank you! Questions?</a:t>
            </a:r>
          </a:p>
        </p:txBody>
      </p:sp>
      <p:sp>
        <p:nvSpPr>
          <p:cNvPr id="5" name="TextBox 4">
            <a:extLst>
              <a:ext uri="{FF2B5EF4-FFF2-40B4-BE49-F238E27FC236}">
                <a16:creationId xmlns:a16="http://schemas.microsoft.com/office/drawing/2014/main" id="{B7611B72-089A-4CF7-B861-AD488F92AB7D}"/>
              </a:ext>
            </a:extLst>
          </p:cNvPr>
          <p:cNvSpPr txBox="1"/>
          <p:nvPr/>
        </p:nvSpPr>
        <p:spPr>
          <a:xfrm>
            <a:off x="1074880" y="5773328"/>
            <a:ext cx="9929818" cy="830997"/>
          </a:xfrm>
          <a:prstGeom prst="rect">
            <a:avLst/>
          </a:prstGeom>
          <a:noFill/>
        </p:spPr>
        <p:txBody>
          <a:bodyPr wrap="square" rtlCol="0">
            <a:spAutoFit/>
          </a:bodyPr>
          <a:lstStyle/>
          <a:p>
            <a:r>
              <a:rPr lang="en-US" sz="2400" u="sng" dirty="0">
                <a:solidFill>
                  <a:schemeClr val="bg1"/>
                </a:solidFill>
              </a:rPr>
              <a:t>Contact Info:</a:t>
            </a:r>
          </a:p>
          <a:p>
            <a:r>
              <a:rPr lang="en-US" sz="2400" dirty="0">
                <a:solidFill>
                  <a:schemeClr val="bg1"/>
                </a:solidFill>
              </a:rPr>
              <a:t>Sara Farrell (</a:t>
            </a:r>
            <a:r>
              <a:rPr lang="en-US" sz="2400" dirty="0">
                <a:solidFill>
                  <a:schemeClr val="bg1"/>
                </a:solidFill>
                <a:hlinkClick r:id="rId3">
                  <a:extLst>
                    <a:ext uri="{A12FA001-AC4F-418D-AE19-62706E023703}">
                      <ahyp:hlinkClr xmlns:ahyp="http://schemas.microsoft.com/office/drawing/2018/hyperlinkcolor" val="tx"/>
                    </a:ext>
                  </a:extLst>
                </a:hlinkClick>
              </a:rPr>
              <a:t>slfarrel@live.unc.edu</a:t>
            </a:r>
            <a:r>
              <a:rPr lang="en-US" sz="2400" dirty="0">
                <a:solidFill>
                  <a:schemeClr val="bg1"/>
                </a:solidFill>
              </a:rPr>
              <a:t>) Kathleen Fahey (</a:t>
            </a:r>
            <a:r>
              <a:rPr lang="en-US" sz="2400" dirty="0">
                <a:solidFill>
                  <a:schemeClr val="bg1"/>
                </a:solidFill>
                <a:hlinkClick r:id="rId4">
                  <a:extLst>
                    <a:ext uri="{A12FA001-AC4F-418D-AE19-62706E023703}">
                      <ahyp:hlinkClr xmlns:ahyp="http://schemas.microsoft.com/office/drawing/2018/hyperlinkcolor" val="tx"/>
                    </a:ext>
                  </a:extLst>
                </a:hlinkClick>
              </a:rPr>
              <a:t>Fahey.Kathleen@epa.gov</a:t>
            </a:r>
            <a:r>
              <a:rPr lang="en-US" sz="2400" dirty="0">
                <a:solidFill>
                  <a:schemeClr val="bg1"/>
                </a:solidFill>
              </a:rPr>
              <a:t>)</a:t>
            </a:r>
          </a:p>
        </p:txBody>
      </p:sp>
      <p:pic>
        <p:nvPicPr>
          <p:cNvPr id="6146" name="Picture 2" descr="A plume of emissions from a power plant">
            <a:extLst>
              <a:ext uri="{FF2B5EF4-FFF2-40B4-BE49-F238E27FC236}">
                <a16:creationId xmlns:a16="http://schemas.microsoft.com/office/drawing/2014/main" id="{C38854DD-AC85-468E-819E-C874C64C9C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8418" y="1084672"/>
            <a:ext cx="6495164" cy="433010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703B96A-A065-403F-8C0E-5B57780949D4}"/>
              </a:ext>
            </a:extLst>
          </p:cNvPr>
          <p:cNvSpPr txBox="1"/>
          <p:nvPr/>
        </p:nvSpPr>
        <p:spPr>
          <a:xfrm>
            <a:off x="4189228" y="5091615"/>
            <a:ext cx="4497572" cy="646331"/>
          </a:xfrm>
          <a:prstGeom prst="rect">
            <a:avLst/>
          </a:prstGeom>
          <a:noFill/>
        </p:spPr>
        <p:txBody>
          <a:bodyPr wrap="square" rtlCol="0">
            <a:spAutoFit/>
          </a:bodyPr>
          <a:lstStyle/>
          <a:p>
            <a:r>
              <a:rPr lang="en-US" cap="all" dirty="0">
                <a:latin typeface="gentona"/>
              </a:rPr>
              <a:t>Photo:</a:t>
            </a:r>
            <a:r>
              <a:rPr lang="en-US" b="0" i="0" cap="all" dirty="0">
                <a:effectLst/>
                <a:latin typeface="gentona"/>
              </a:rPr>
              <a:t> Dr. BRICE TEMIME-ROUSSEL (AMU)</a:t>
            </a:r>
            <a:endParaRPr lang="en-US" dirty="0"/>
          </a:p>
          <a:p>
            <a:endParaRPr lang="en-US" dirty="0"/>
          </a:p>
        </p:txBody>
      </p:sp>
    </p:spTree>
    <p:extLst>
      <p:ext uri="{BB962C8B-B14F-4D97-AF65-F5344CB8AC3E}">
        <p14:creationId xmlns:p14="http://schemas.microsoft.com/office/powerpoint/2010/main" val="323882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bar chart&#10;&#10;Description automatically generated">
            <a:extLst>
              <a:ext uri="{FF2B5EF4-FFF2-40B4-BE49-F238E27FC236}">
                <a16:creationId xmlns:a16="http://schemas.microsoft.com/office/drawing/2014/main" id="{9D3B931D-A630-4F3B-94D4-C05A9B57A1F8}"/>
              </a:ext>
            </a:extLst>
          </p:cNvPr>
          <p:cNvPicPr>
            <a:picLocks noChangeAspect="1"/>
          </p:cNvPicPr>
          <p:nvPr/>
        </p:nvPicPr>
        <p:blipFill rotWithShape="1">
          <a:blip r:embed="rId3">
            <a:extLst>
              <a:ext uri="{28A0092B-C50C-407E-A947-70E740481C1C}">
                <a14:useLocalDpi xmlns:a14="http://schemas.microsoft.com/office/drawing/2010/main" val="0"/>
              </a:ext>
            </a:extLst>
          </a:blip>
          <a:srcRect l="6071" t="10714" r="24464" b="6572"/>
          <a:stretch/>
        </p:blipFill>
        <p:spPr>
          <a:xfrm>
            <a:off x="418864" y="2090056"/>
            <a:ext cx="5677136" cy="3380015"/>
          </a:xfrm>
          <a:prstGeom prst="rect">
            <a:avLst/>
          </a:prstGeom>
        </p:spPr>
      </p:pic>
      <p:sp>
        <p:nvSpPr>
          <p:cNvPr id="10" name="TextBox 9">
            <a:extLst>
              <a:ext uri="{FF2B5EF4-FFF2-40B4-BE49-F238E27FC236}">
                <a16:creationId xmlns:a16="http://schemas.microsoft.com/office/drawing/2014/main" id="{621146E7-73C4-428C-A15F-004C77CEA290}"/>
              </a:ext>
            </a:extLst>
          </p:cNvPr>
          <p:cNvSpPr txBox="1"/>
          <p:nvPr/>
        </p:nvSpPr>
        <p:spPr>
          <a:xfrm>
            <a:off x="653144" y="1690688"/>
            <a:ext cx="5749844" cy="369332"/>
          </a:xfrm>
          <a:prstGeom prst="rect">
            <a:avLst/>
          </a:prstGeom>
          <a:noFill/>
        </p:spPr>
        <p:txBody>
          <a:bodyPr wrap="none" rtlCol="0">
            <a:spAutoFit/>
          </a:bodyPr>
          <a:lstStyle/>
          <a:p>
            <a:r>
              <a:rPr lang="en-US" dirty="0"/>
              <a:t>Modeled and Observed PM</a:t>
            </a:r>
            <a:r>
              <a:rPr lang="en-US" baseline="-25000" dirty="0"/>
              <a:t>2.5</a:t>
            </a:r>
            <a:r>
              <a:rPr lang="en-US" dirty="0"/>
              <a:t> Concentrations Winter 2008</a:t>
            </a:r>
          </a:p>
        </p:txBody>
      </p:sp>
      <p:grpSp>
        <p:nvGrpSpPr>
          <p:cNvPr id="26" name="Group 25">
            <a:extLst>
              <a:ext uri="{FF2B5EF4-FFF2-40B4-BE49-F238E27FC236}">
                <a16:creationId xmlns:a16="http://schemas.microsoft.com/office/drawing/2014/main" id="{7CB2C2C3-5A9D-49DC-BCF7-F1DBF89CAB7A}"/>
              </a:ext>
            </a:extLst>
          </p:cNvPr>
          <p:cNvGrpSpPr/>
          <p:nvPr/>
        </p:nvGrpSpPr>
        <p:grpSpPr>
          <a:xfrm>
            <a:off x="531341" y="5505934"/>
            <a:ext cx="689182" cy="276999"/>
            <a:chOff x="953902" y="5505934"/>
            <a:chExt cx="689182" cy="276999"/>
          </a:xfrm>
        </p:grpSpPr>
        <p:sp>
          <p:nvSpPr>
            <p:cNvPr id="11" name="Rectangle 10">
              <a:extLst>
                <a:ext uri="{FF2B5EF4-FFF2-40B4-BE49-F238E27FC236}">
                  <a16:creationId xmlns:a16="http://schemas.microsoft.com/office/drawing/2014/main" id="{946DA0AE-7DE2-427F-BE77-6DCC22FA1F9D}"/>
                </a:ext>
              </a:extLst>
            </p:cNvPr>
            <p:cNvSpPr/>
            <p:nvPr/>
          </p:nvSpPr>
          <p:spPr>
            <a:xfrm>
              <a:off x="953902" y="5582482"/>
              <a:ext cx="314107" cy="12564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A8CF1FF-C51E-46DE-901B-5C367C50DCC8}"/>
                </a:ext>
              </a:extLst>
            </p:cNvPr>
            <p:cNvSpPr txBox="1"/>
            <p:nvPr/>
          </p:nvSpPr>
          <p:spPr>
            <a:xfrm>
              <a:off x="1206746" y="5505934"/>
              <a:ext cx="436338" cy="276999"/>
            </a:xfrm>
            <a:prstGeom prst="rect">
              <a:avLst/>
            </a:prstGeom>
            <a:noFill/>
          </p:spPr>
          <p:txBody>
            <a:bodyPr wrap="none" rtlCol="0">
              <a:spAutoFit/>
            </a:bodyPr>
            <a:lstStyle/>
            <a:p>
              <a:r>
                <a:rPr lang="en-US" sz="1200" dirty="0"/>
                <a:t>SO4</a:t>
              </a:r>
            </a:p>
          </p:txBody>
        </p:sp>
      </p:grpSp>
      <p:grpSp>
        <p:nvGrpSpPr>
          <p:cNvPr id="27" name="Group 26">
            <a:extLst>
              <a:ext uri="{FF2B5EF4-FFF2-40B4-BE49-F238E27FC236}">
                <a16:creationId xmlns:a16="http://schemas.microsoft.com/office/drawing/2014/main" id="{440EE6C6-843F-4200-8CE5-BEC26FA2481B}"/>
              </a:ext>
            </a:extLst>
          </p:cNvPr>
          <p:cNvGrpSpPr/>
          <p:nvPr/>
        </p:nvGrpSpPr>
        <p:grpSpPr>
          <a:xfrm>
            <a:off x="1210067" y="5500107"/>
            <a:ext cx="718037" cy="276999"/>
            <a:chOff x="1792101" y="5500107"/>
            <a:chExt cx="718037" cy="276999"/>
          </a:xfrm>
        </p:grpSpPr>
        <p:sp>
          <p:nvSpPr>
            <p:cNvPr id="12" name="Rectangle 11">
              <a:extLst>
                <a:ext uri="{FF2B5EF4-FFF2-40B4-BE49-F238E27FC236}">
                  <a16:creationId xmlns:a16="http://schemas.microsoft.com/office/drawing/2014/main" id="{5803B17B-876A-4088-AF4C-B58B33BAB8E5}"/>
                </a:ext>
              </a:extLst>
            </p:cNvPr>
            <p:cNvSpPr/>
            <p:nvPr/>
          </p:nvSpPr>
          <p:spPr>
            <a:xfrm>
              <a:off x="1792101" y="5581614"/>
              <a:ext cx="314107" cy="12564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29FF084-4D5E-4CD6-AB75-196D3FDC510E}"/>
                </a:ext>
              </a:extLst>
            </p:cNvPr>
            <p:cNvSpPr txBox="1"/>
            <p:nvPr/>
          </p:nvSpPr>
          <p:spPr>
            <a:xfrm>
              <a:off x="2044946" y="5500107"/>
              <a:ext cx="465192" cy="276999"/>
            </a:xfrm>
            <a:prstGeom prst="rect">
              <a:avLst/>
            </a:prstGeom>
            <a:noFill/>
          </p:spPr>
          <p:txBody>
            <a:bodyPr wrap="none" rtlCol="0">
              <a:spAutoFit/>
            </a:bodyPr>
            <a:lstStyle/>
            <a:p>
              <a:r>
                <a:rPr lang="en-US" sz="1200" dirty="0"/>
                <a:t>NO3</a:t>
              </a:r>
            </a:p>
          </p:txBody>
        </p:sp>
      </p:grpSp>
      <p:grpSp>
        <p:nvGrpSpPr>
          <p:cNvPr id="28" name="Group 27">
            <a:extLst>
              <a:ext uri="{FF2B5EF4-FFF2-40B4-BE49-F238E27FC236}">
                <a16:creationId xmlns:a16="http://schemas.microsoft.com/office/drawing/2014/main" id="{C5028315-2BD1-4B10-8F36-0D6CEB9EA2FC}"/>
              </a:ext>
            </a:extLst>
          </p:cNvPr>
          <p:cNvGrpSpPr/>
          <p:nvPr/>
        </p:nvGrpSpPr>
        <p:grpSpPr>
          <a:xfrm>
            <a:off x="1907075" y="5500107"/>
            <a:ext cx="697772" cy="276999"/>
            <a:chOff x="2630300" y="5500107"/>
            <a:chExt cx="697772" cy="276999"/>
          </a:xfrm>
        </p:grpSpPr>
        <p:sp>
          <p:nvSpPr>
            <p:cNvPr id="13" name="Rectangle 12">
              <a:extLst>
                <a:ext uri="{FF2B5EF4-FFF2-40B4-BE49-F238E27FC236}">
                  <a16:creationId xmlns:a16="http://schemas.microsoft.com/office/drawing/2014/main" id="{E87B92A2-3055-414B-9B93-2B3332FC0E95}"/>
                </a:ext>
              </a:extLst>
            </p:cNvPr>
            <p:cNvSpPr/>
            <p:nvPr/>
          </p:nvSpPr>
          <p:spPr>
            <a:xfrm>
              <a:off x="2630300" y="5581614"/>
              <a:ext cx="314107" cy="125643"/>
            </a:xfrm>
            <a:prstGeom prst="rect">
              <a:avLst/>
            </a:prstGeom>
            <a:solidFill>
              <a:srgbClr val="FFA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B80A211-B944-44A4-A95F-DE4F3087205F}"/>
                </a:ext>
              </a:extLst>
            </p:cNvPr>
            <p:cNvSpPr txBox="1"/>
            <p:nvPr/>
          </p:nvSpPr>
          <p:spPr>
            <a:xfrm>
              <a:off x="2869292" y="5500107"/>
              <a:ext cx="458780" cy="276999"/>
            </a:xfrm>
            <a:prstGeom prst="rect">
              <a:avLst/>
            </a:prstGeom>
            <a:noFill/>
          </p:spPr>
          <p:txBody>
            <a:bodyPr wrap="none" rtlCol="0">
              <a:spAutoFit/>
            </a:bodyPr>
            <a:lstStyle/>
            <a:p>
              <a:r>
                <a:rPr lang="en-US" sz="1200" dirty="0"/>
                <a:t>NH4</a:t>
              </a:r>
            </a:p>
          </p:txBody>
        </p:sp>
      </p:grpSp>
      <p:grpSp>
        <p:nvGrpSpPr>
          <p:cNvPr id="29" name="Group 28">
            <a:extLst>
              <a:ext uri="{FF2B5EF4-FFF2-40B4-BE49-F238E27FC236}">
                <a16:creationId xmlns:a16="http://schemas.microsoft.com/office/drawing/2014/main" id="{9E256C84-514D-490B-B0D8-F47D1B54E33A}"/>
              </a:ext>
            </a:extLst>
          </p:cNvPr>
          <p:cNvGrpSpPr/>
          <p:nvPr/>
        </p:nvGrpSpPr>
        <p:grpSpPr>
          <a:xfrm>
            <a:off x="2581455" y="5508936"/>
            <a:ext cx="585427" cy="276999"/>
            <a:chOff x="3468499" y="5506803"/>
            <a:chExt cx="585427" cy="276999"/>
          </a:xfrm>
        </p:grpSpPr>
        <p:sp>
          <p:nvSpPr>
            <p:cNvPr id="14" name="Rectangle 13">
              <a:extLst>
                <a:ext uri="{FF2B5EF4-FFF2-40B4-BE49-F238E27FC236}">
                  <a16:creationId xmlns:a16="http://schemas.microsoft.com/office/drawing/2014/main" id="{D3BE50CB-8363-40FC-9BAB-A5F5B979D104}"/>
                </a:ext>
              </a:extLst>
            </p:cNvPr>
            <p:cNvSpPr/>
            <p:nvPr/>
          </p:nvSpPr>
          <p:spPr>
            <a:xfrm>
              <a:off x="3468499" y="5581614"/>
              <a:ext cx="314107" cy="125643"/>
            </a:xfrm>
            <a:prstGeom prst="rect">
              <a:avLst/>
            </a:prstGeom>
            <a:solidFill>
              <a:srgbClr val="696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3E66981-F3B0-40CC-AA6F-AA27925A1BC3}"/>
                </a:ext>
              </a:extLst>
            </p:cNvPr>
            <p:cNvSpPr txBox="1"/>
            <p:nvPr/>
          </p:nvSpPr>
          <p:spPr>
            <a:xfrm>
              <a:off x="3713961" y="5506803"/>
              <a:ext cx="339965" cy="276999"/>
            </a:xfrm>
            <a:prstGeom prst="rect">
              <a:avLst/>
            </a:prstGeom>
            <a:noFill/>
          </p:spPr>
          <p:txBody>
            <a:bodyPr wrap="none" rtlCol="0">
              <a:spAutoFit/>
            </a:bodyPr>
            <a:lstStyle/>
            <a:p>
              <a:r>
                <a:rPr lang="en-US" sz="1200" dirty="0"/>
                <a:t>EC</a:t>
              </a:r>
            </a:p>
          </p:txBody>
        </p:sp>
      </p:grpSp>
      <p:grpSp>
        <p:nvGrpSpPr>
          <p:cNvPr id="30" name="Group 29">
            <a:extLst>
              <a:ext uri="{FF2B5EF4-FFF2-40B4-BE49-F238E27FC236}">
                <a16:creationId xmlns:a16="http://schemas.microsoft.com/office/drawing/2014/main" id="{C596A63D-33BA-4F19-BD5D-A7F355D4E9BC}"/>
              </a:ext>
            </a:extLst>
          </p:cNvPr>
          <p:cNvGrpSpPr/>
          <p:nvPr/>
        </p:nvGrpSpPr>
        <p:grpSpPr>
          <a:xfrm>
            <a:off x="3166882" y="5506803"/>
            <a:ext cx="627050" cy="276999"/>
            <a:chOff x="4306698" y="5506803"/>
            <a:chExt cx="627050" cy="276999"/>
          </a:xfrm>
        </p:grpSpPr>
        <p:sp>
          <p:nvSpPr>
            <p:cNvPr id="15" name="Rectangle 14">
              <a:extLst>
                <a:ext uri="{FF2B5EF4-FFF2-40B4-BE49-F238E27FC236}">
                  <a16:creationId xmlns:a16="http://schemas.microsoft.com/office/drawing/2014/main" id="{4853005A-25E7-4C14-A334-9B03B3E8E85E}"/>
                </a:ext>
              </a:extLst>
            </p:cNvPr>
            <p:cNvSpPr/>
            <p:nvPr/>
          </p:nvSpPr>
          <p:spPr>
            <a:xfrm>
              <a:off x="4306698" y="5581614"/>
              <a:ext cx="314107" cy="125643"/>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84F9990-E2D4-48B5-96E8-F94BCAE105D7}"/>
                </a:ext>
              </a:extLst>
            </p:cNvPr>
            <p:cNvSpPr txBox="1"/>
            <p:nvPr/>
          </p:nvSpPr>
          <p:spPr>
            <a:xfrm>
              <a:off x="4564736" y="5506803"/>
              <a:ext cx="369012" cy="276999"/>
            </a:xfrm>
            <a:prstGeom prst="rect">
              <a:avLst/>
            </a:prstGeom>
            <a:noFill/>
          </p:spPr>
          <p:txBody>
            <a:bodyPr wrap="none" rtlCol="0">
              <a:spAutoFit/>
            </a:bodyPr>
            <a:lstStyle/>
            <a:p>
              <a:r>
                <a:rPr lang="en-US" sz="1200" dirty="0"/>
                <a:t>OC</a:t>
              </a:r>
            </a:p>
          </p:txBody>
        </p:sp>
      </p:grpSp>
      <p:grpSp>
        <p:nvGrpSpPr>
          <p:cNvPr id="25" name="Group 24">
            <a:extLst>
              <a:ext uri="{FF2B5EF4-FFF2-40B4-BE49-F238E27FC236}">
                <a16:creationId xmlns:a16="http://schemas.microsoft.com/office/drawing/2014/main" id="{41401BA8-E9EC-4C6D-A0A3-12B579A3E6EB}"/>
              </a:ext>
            </a:extLst>
          </p:cNvPr>
          <p:cNvGrpSpPr/>
          <p:nvPr/>
        </p:nvGrpSpPr>
        <p:grpSpPr>
          <a:xfrm>
            <a:off x="3758758" y="5506803"/>
            <a:ext cx="1421050" cy="276999"/>
            <a:chOff x="5144897" y="5499636"/>
            <a:chExt cx="1421050" cy="276999"/>
          </a:xfrm>
        </p:grpSpPr>
        <p:sp>
          <p:nvSpPr>
            <p:cNvPr id="16" name="Rectangle 15">
              <a:extLst>
                <a:ext uri="{FF2B5EF4-FFF2-40B4-BE49-F238E27FC236}">
                  <a16:creationId xmlns:a16="http://schemas.microsoft.com/office/drawing/2014/main" id="{CACA1F13-96D8-42D8-9D9C-09AA01026697}"/>
                </a:ext>
              </a:extLst>
            </p:cNvPr>
            <p:cNvSpPr/>
            <p:nvPr/>
          </p:nvSpPr>
          <p:spPr>
            <a:xfrm>
              <a:off x="5144897" y="5581614"/>
              <a:ext cx="314107" cy="125643"/>
            </a:xfrm>
            <a:prstGeom prst="rect">
              <a:avLst/>
            </a:prstGeom>
            <a:solidFill>
              <a:srgbClr val="800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319730-C55D-428D-95D9-5F6590CB9691}"/>
                </a:ext>
              </a:extLst>
            </p:cNvPr>
            <p:cNvSpPr txBox="1"/>
            <p:nvPr/>
          </p:nvSpPr>
          <p:spPr>
            <a:xfrm>
              <a:off x="5388509" y="5499636"/>
              <a:ext cx="1177438" cy="276999"/>
            </a:xfrm>
            <a:prstGeom prst="rect">
              <a:avLst/>
            </a:prstGeom>
            <a:noFill/>
          </p:spPr>
          <p:txBody>
            <a:bodyPr wrap="none" rtlCol="0">
              <a:spAutoFit/>
            </a:bodyPr>
            <a:lstStyle/>
            <a:p>
              <a:r>
                <a:rPr lang="en-US" sz="1200" dirty="0"/>
                <a:t>Metals and Ions</a:t>
              </a:r>
            </a:p>
          </p:txBody>
        </p:sp>
      </p:grpSp>
      <p:grpSp>
        <p:nvGrpSpPr>
          <p:cNvPr id="33" name="Group 32">
            <a:extLst>
              <a:ext uri="{FF2B5EF4-FFF2-40B4-BE49-F238E27FC236}">
                <a16:creationId xmlns:a16="http://schemas.microsoft.com/office/drawing/2014/main" id="{8C8ABAF6-2059-4DF5-8BFD-6D8FA0D88F5C}"/>
              </a:ext>
            </a:extLst>
          </p:cNvPr>
          <p:cNvGrpSpPr/>
          <p:nvPr/>
        </p:nvGrpSpPr>
        <p:grpSpPr>
          <a:xfrm>
            <a:off x="5165953" y="5500106"/>
            <a:ext cx="841571" cy="276999"/>
            <a:chOff x="5588514" y="5500106"/>
            <a:chExt cx="841571" cy="276999"/>
          </a:xfrm>
        </p:grpSpPr>
        <p:sp>
          <p:nvSpPr>
            <p:cNvPr id="17" name="Rectangle 16">
              <a:extLst>
                <a:ext uri="{FF2B5EF4-FFF2-40B4-BE49-F238E27FC236}">
                  <a16:creationId xmlns:a16="http://schemas.microsoft.com/office/drawing/2014/main" id="{77A6D935-67A0-452F-BBA9-2DA828A7CA19}"/>
                </a:ext>
              </a:extLst>
            </p:cNvPr>
            <p:cNvSpPr/>
            <p:nvPr/>
          </p:nvSpPr>
          <p:spPr>
            <a:xfrm>
              <a:off x="5588514" y="5581613"/>
              <a:ext cx="314107" cy="125643"/>
            </a:xfrm>
            <a:prstGeom prst="rect">
              <a:avLst/>
            </a:prstGeom>
            <a:solidFill>
              <a:srgbClr val="FFC0C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13D94A6-279B-43DF-829E-198EB1DB8BCC}"/>
                </a:ext>
              </a:extLst>
            </p:cNvPr>
            <p:cNvSpPr txBox="1"/>
            <p:nvPr/>
          </p:nvSpPr>
          <p:spPr>
            <a:xfrm>
              <a:off x="5831588" y="5500106"/>
              <a:ext cx="598497" cy="276999"/>
            </a:xfrm>
            <a:prstGeom prst="rect">
              <a:avLst/>
            </a:prstGeom>
            <a:noFill/>
          </p:spPr>
          <p:txBody>
            <a:bodyPr wrap="none" rtlCol="0">
              <a:spAutoFit/>
            </a:bodyPr>
            <a:lstStyle/>
            <a:p>
              <a:r>
                <a:rPr lang="en-US" sz="1200" dirty="0"/>
                <a:t>NCOM</a:t>
              </a:r>
            </a:p>
          </p:txBody>
        </p:sp>
      </p:grpSp>
      <p:grpSp>
        <p:nvGrpSpPr>
          <p:cNvPr id="34" name="Group 33">
            <a:extLst>
              <a:ext uri="{FF2B5EF4-FFF2-40B4-BE49-F238E27FC236}">
                <a16:creationId xmlns:a16="http://schemas.microsoft.com/office/drawing/2014/main" id="{D45089DA-CBD9-4ED9-A913-4D0A6CA4BA4F}"/>
              </a:ext>
            </a:extLst>
          </p:cNvPr>
          <p:cNvGrpSpPr/>
          <p:nvPr/>
        </p:nvGrpSpPr>
        <p:grpSpPr>
          <a:xfrm>
            <a:off x="6006688" y="5506838"/>
            <a:ext cx="814756" cy="276999"/>
            <a:chOff x="6429249" y="5506838"/>
            <a:chExt cx="814756" cy="276999"/>
          </a:xfrm>
        </p:grpSpPr>
        <p:sp>
          <p:nvSpPr>
            <p:cNvPr id="18" name="Rectangle 17">
              <a:extLst>
                <a:ext uri="{FF2B5EF4-FFF2-40B4-BE49-F238E27FC236}">
                  <a16:creationId xmlns:a16="http://schemas.microsoft.com/office/drawing/2014/main" id="{BE102D72-E323-4601-ABB5-D865C0CC8BCE}"/>
                </a:ext>
              </a:extLst>
            </p:cNvPr>
            <p:cNvSpPr/>
            <p:nvPr/>
          </p:nvSpPr>
          <p:spPr>
            <a:xfrm>
              <a:off x="6429249" y="5581613"/>
              <a:ext cx="314107" cy="125643"/>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CBC7B98-80B8-472F-A49F-6C40ED5BEE22}"/>
                </a:ext>
              </a:extLst>
            </p:cNvPr>
            <p:cNvSpPr txBox="1"/>
            <p:nvPr/>
          </p:nvSpPr>
          <p:spPr>
            <a:xfrm>
              <a:off x="6695457" y="5506838"/>
              <a:ext cx="548548" cy="276999"/>
            </a:xfrm>
            <a:prstGeom prst="rect">
              <a:avLst/>
            </a:prstGeom>
            <a:noFill/>
          </p:spPr>
          <p:txBody>
            <a:bodyPr wrap="none" rtlCol="0">
              <a:spAutoFit/>
            </a:bodyPr>
            <a:lstStyle/>
            <a:p>
              <a:r>
                <a:rPr lang="en-US" sz="1200" dirty="0"/>
                <a:t>Other</a:t>
              </a:r>
            </a:p>
          </p:txBody>
        </p:sp>
      </p:grpSp>
      <p:sp>
        <p:nvSpPr>
          <p:cNvPr id="35" name="TextBox 34">
            <a:extLst>
              <a:ext uri="{FF2B5EF4-FFF2-40B4-BE49-F238E27FC236}">
                <a16:creationId xmlns:a16="http://schemas.microsoft.com/office/drawing/2014/main" id="{041D8085-9FF2-42A9-BBC7-3F45C7CDAE94}"/>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2</a:t>
            </a:r>
          </a:p>
        </p:txBody>
      </p:sp>
      <p:pic>
        <p:nvPicPr>
          <p:cNvPr id="36" name="Picture 35">
            <a:extLst>
              <a:ext uri="{FF2B5EF4-FFF2-40B4-BE49-F238E27FC236}">
                <a16:creationId xmlns:a16="http://schemas.microsoft.com/office/drawing/2014/main" id="{8BFB2A2C-961B-4B4C-A3DE-3995FB40C38F}"/>
              </a:ext>
            </a:extLst>
          </p:cNvPr>
          <p:cNvPicPr>
            <a:picLocks noChangeAspect="1"/>
          </p:cNvPicPr>
          <p:nvPr/>
        </p:nvPicPr>
        <p:blipFill>
          <a:blip r:embed="rId4"/>
          <a:stretch>
            <a:fillRect/>
          </a:stretch>
        </p:blipFill>
        <p:spPr>
          <a:xfrm>
            <a:off x="152591" y="65637"/>
            <a:ext cx="1349637" cy="1334847"/>
          </a:xfrm>
          <a:prstGeom prst="rect">
            <a:avLst/>
          </a:prstGeom>
        </p:spPr>
      </p:pic>
      <p:cxnSp>
        <p:nvCxnSpPr>
          <p:cNvPr id="58" name="Straight Arrow Connector 57">
            <a:extLst>
              <a:ext uri="{FF2B5EF4-FFF2-40B4-BE49-F238E27FC236}">
                <a16:creationId xmlns:a16="http://schemas.microsoft.com/office/drawing/2014/main" id="{8A8771B2-BA7D-4802-9AE6-554367EDD4CE}"/>
              </a:ext>
            </a:extLst>
          </p:cNvPr>
          <p:cNvCxnSpPr>
            <a:cxnSpLocks/>
          </p:cNvCxnSpPr>
          <p:nvPr/>
        </p:nvCxnSpPr>
        <p:spPr>
          <a:xfrm flipH="1">
            <a:off x="6198948" y="2344783"/>
            <a:ext cx="1200646"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319D1D7-80A2-4143-875C-66D8DB61259F}"/>
              </a:ext>
            </a:extLst>
          </p:cNvPr>
          <p:cNvSpPr/>
          <p:nvPr/>
        </p:nvSpPr>
        <p:spPr>
          <a:xfrm>
            <a:off x="4100027" y="2191358"/>
            <a:ext cx="2098921" cy="10516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itle 1">
            <a:extLst>
              <a:ext uri="{FF2B5EF4-FFF2-40B4-BE49-F238E27FC236}">
                <a16:creationId xmlns:a16="http://schemas.microsoft.com/office/drawing/2014/main" id="{1DEEC52F-F185-46BA-AA36-05F29BDF4953}"/>
              </a:ext>
            </a:extLst>
          </p:cNvPr>
          <p:cNvSpPr>
            <a:spLocks noGrp="1"/>
          </p:cNvSpPr>
          <p:nvPr>
            <p:ph type="title"/>
          </p:nvPr>
        </p:nvSpPr>
        <p:spPr>
          <a:xfrm>
            <a:off x="1412977" y="222766"/>
            <a:ext cx="10178132" cy="1325563"/>
          </a:xfrm>
        </p:spPr>
        <p:txBody>
          <a:bodyPr>
            <a:noAutofit/>
          </a:bodyPr>
          <a:lstStyle/>
          <a:p>
            <a:pPr algn="ctr"/>
            <a:r>
              <a:rPr lang="en-US" sz="3200" dirty="0">
                <a:latin typeface="Times New Roman" panose="02020603050405020304" pitchFamily="18" charset="0"/>
                <a:cs typeface="Times New Roman" panose="02020603050405020304" pitchFamily="18" charset="0"/>
              </a:rPr>
              <a:t>CMAQ Underestimates Sulfate during an Alaskan PM</a:t>
            </a:r>
            <a:r>
              <a:rPr lang="en-US" sz="3200" baseline="-25000" dirty="0">
                <a:latin typeface="Times New Roman" panose="02020603050405020304" pitchFamily="18" charset="0"/>
                <a:cs typeface="Times New Roman" panose="02020603050405020304" pitchFamily="18" charset="0"/>
              </a:rPr>
              <a:t>2.5</a:t>
            </a:r>
            <a:r>
              <a:rPr lang="en-US" sz="3200" dirty="0">
                <a:latin typeface="Times New Roman" panose="02020603050405020304" pitchFamily="18" charset="0"/>
                <a:cs typeface="Times New Roman" panose="02020603050405020304" pitchFamily="18" charset="0"/>
              </a:rPr>
              <a:t> Event</a:t>
            </a:r>
          </a:p>
        </p:txBody>
      </p:sp>
      <p:sp>
        <p:nvSpPr>
          <p:cNvPr id="43" name="TextBox 42">
            <a:extLst>
              <a:ext uri="{FF2B5EF4-FFF2-40B4-BE49-F238E27FC236}">
                <a16:creationId xmlns:a16="http://schemas.microsoft.com/office/drawing/2014/main" id="{5735CC0B-0F6F-41EA-8220-4662A1C152A3}"/>
              </a:ext>
            </a:extLst>
          </p:cNvPr>
          <p:cNvSpPr txBox="1"/>
          <p:nvPr/>
        </p:nvSpPr>
        <p:spPr>
          <a:xfrm>
            <a:off x="7147742" y="1663410"/>
            <a:ext cx="4516301" cy="1754326"/>
          </a:xfrm>
          <a:prstGeom prst="rect">
            <a:avLst/>
          </a:prstGeom>
          <a:noFill/>
        </p:spPr>
        <p:txBody>
          <a:bodyPr wrap="none" rtlCol="0">
            <a:spAutoFit/>
          </a:bodyPr>
          <a:lstStyle/>
          <a:p>
            <a:r>
              <a:rPr lang="en-US" dirty="0"/>
              <a:t>Extremely Cold Temperatures (~-30 C to -40 C)</a:t>
            </a:r>
          </a:p>
          <a:p>
            <a:pPr marL="285750" indent="-285750">
              <a:buFont typeface="Arial" panose="020B0604020202020204" pitchFamily="34" charset="0"/>
              <a:buChar char="•"/>
            </a:pPr>
            <a:r>
              <a:rPr lang="en-US" dirty="0"/>
              <a:t>Increased Heating Stove Use</a:t>
            </a:r>
          </a:p>
          <a:p>
            <a:pPr marL="742950" lvl="1" indent="-285750">
              <a:buFont typeface="Arial" panose="020B0604020202020204" pitchFamily="34" charset="0"/>
              <a:buChar char="•"/>
            </a:pPr>
            <a:r>
              <a:rPr lang="en-US" dirty="0"/>
              <a:t>Increased Emissions</a:t>
            </a:r>
          </a:p>
          <a:p>
            <a:pPr marL="285750" indent="-285750">
              <a:buFont typeface="Arial" panose="020B0604020202020204" pitchFamily="34" charset="0"/>
              <a:buChar char="•"/>
            </a:pPr>
            <a:r>
              <a:rPr lang="en-US" dirty="0"/>
              <a:t>Temperature Inversions</a:t>
            </a:r>
          </a:p>
          <a:p>
            <a:pPr marL="742950" lvl="1" indent="-285750">
              <a:buFont typeface="Arial" panose="020B0604020202020204" pitchFamily="34" charset="0"/>
              <a:buChar char="•"/>
            </a:pPr>
            <a:r>
              <a:rPr lang="en-US" dirty="0"/>
              <a:t>Low Planetary Boundary Height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0934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bar chart&#10;&#10;Description automatically generated">
            <a:extLst>
              <a:ext uri="{FF2B5EF4-FFF2-40B4-BE49-F238E27FC236}">
                <a16:creationId xmlns:a16="http://schemas.microsoft.com/office/drawing/2014/main" id="{9D3B931D-A630-4F3B-94D4-C05A9B57A1F8}"/>
              </a:ext>
            </a:extLst>
          </p:cNvPr>
          <p:cNvPicPr>
            <a:picLocks noChangeAspect="1"/>
          </p:cNvPicPr>
          <p:nvPr/>
        </p:nvPicPr>
        <p:blipFill rotWithShape="1">
          <a:blip r:embed="rId3">
            <a:extLst>
              <a:ext uri="{28A0092B-C50C-407E-A947-70E740481C1C}">
                <a14:useLocalDpi xmlns:a14="http://schemas.microsoft.com/office/drawing/2010/main" val="0"/>
              </a:ext>
            </a:extLst>
          </a:blip>
          <a:srcRect l="6071" t="10714" r="24464" b="6572"/>
          <a:stretch/>
        </p:blipFill>
        <p:spPr>
          <a:xfrm>
            <a:off x="418864" y="2090056"/>
            <a:ext cx="5677136" cy="3380015"/>
          </a:xfrm>
          <a:prstGeom prst="rect">
            <a:avLst/>
          </a:prstGeom>
        </p:spPr>
      </p:pic>
      <p:sp>
        <p:nvSpPr>
          <p:cNvPr id="10" name="TextBox 9">
            <a:extLst>
              <a:ext uri="{FF2B5EF4-FFF2-40B4-BE49-F238E27FC236}">
                <a16:creationId xmlns:a16="http://schemas.microsoft.com/office/drawing/2014/main" id="{621146E7-73C4-428C-A15F-004C77CEA290}"/>
              </a:ext>
            </a:extLst>
          </p:cNvPr>
          <p:cNvSpPr txBox="1"/>
          <p:nvPr/>
        </p:nvSpPr>
        <p:spPr>
          <a:xfrm>
            <a:off x="653144" y="1690688"/>
            <a:ext cx="5749844" cy="369332"/>
          </a:xfrm>
          <a:prstGeom prst="rect">
            <a:avLst/>
          </a:prstGeom>
          <a:noFill/>
        </p:spPr>
        <p:txBody>
          <a:bodyPr wrap="none" rtlCol="0">
            <a:spAutoFit/>
          </a:bodyPr>
          <a:lstStyle/>
          <a:p>
            <a:r>
              <a:rPr lang="en-US" dirty="0"/>
              <a:t>Modeled and Observed PM</a:t>
            </a:r>
            <a:r>
              <a:rPr lang="en-US" baseline="-25000" dirty="0"/>
              <a:t>2.5</a:t>
            </a:r>
            <a:r>
              <a:rPr lang="en-US" dirty="0"/>
              <a:t> Concentrations Winter 2008</a:t>
            </a:r>
          </a:p>
        </p:txBody>
      </p:sp>
      <p:grpSp>
        <p:nvGrpSpPr>
          <p:cNvPr id="26" name="Group 25">
            <a:extLst>
              <a:ext uri="{FF2B5EF4-FFF2-40B4-BE49-F238E27FC236}">
                <a16:creationId xmlns:a16="http://schemas.microsoft.com/office/drawing/2014/main" id="{7CB2C2C3-5A9D-49DC-BCF7-F1DBF89CAB7A}"/>
              </a:ext>
            </a:extLst>
          </p:cNvPr>
          <p:cNvGrpSpPr/>
          <p:nvPr/>
        </p:nvGrpSpPr>
        <p:grpSpPr>
          <a:xfrm>
            <a:off x="531341" y="5505934"/>
            <a:ext cx="689182" cy="276999"/>
            <a:chOff x="953902" y="5505934"/>
            <a:chExt cx="689182" cy="276999"/>
          </a:xfrm>
        </p:grpSpPr>
        <p:sp>
          <p:nvSpPr>
            <p:cNvPr id="11" name="Rectangle 10">
              <a:extLst>
                <a:ext uri="{FF2B5EF4-FFF2-40B4-BE49-F238E27FC236}">
                  <a16:creationId xmlns:a16="http://schemas.microsoft.com/office/drawing/2014/main" id="{946DA0AE-7DE2-427F-BE77-6DCC22FA1F9D}"/>
                </a:ext>
              </a:extLst>
            </p:cNvPr>
            <p:cNvSpPr/>
            <p:nvPr/>
          </p:nvSpPr>
          <p:spPr>
            <a:xfrm>
              <a:off x="953902" y="5582482"/>
              <a:ext cx="314107" cy="12564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A8CF1FF-C51E-46DE-901B-5C367C50DCC8}"/>
                </a:ext>
              </a:extLst>
            </p:cNvPr>
            <p:cNvSpPr txBox="1"/>
            <p:nvPr/>
          </p:nvSpPr>
          <p:spPr>
            <a:xfrm>
              <a:off x="1206746" y="5505934"/>
              <a:ext cx="436338" cy="276999"/>
            </a:xfrm>
            <a:prstGeom prst="rect">
              <a:avLst/>
            </a:prstGeom>
            <a:noFill/>
          </p:spPr>
          <p:txBody>
            <a:bodyPr wrap="none" rtlCol="0">
              <a:spAutoFit/>
            </a:bodyPr>
            <a:lstStyle/>
            <a:p>
              <a:r>
                <a:rPr lang="en-US" sz="1200" dirty="0"/>
                <a:t>SO4</a:t>
              </a:r>
            </a:p>
          </p:txBody>
        </p:sp>
      </p:grpSp>
      <p:grpSp>
        <p:nvGrpSpPr>
          <p:cNvPr id="27" name="Group 26">
            <a:extLst>
              <a:ext uri="{FF2B5EF4-FFF2-40B4-BE49-F238E27FC236}">
                <a16:creationId xmlns:a16="http://schemas.microsoft.com/office/drawing/2014/main" id="{440EE6C6-843F-4200-8CE5-BEC26FA2481B}"/>
              </a:ext>
            </a:extLst>
          </p:cNvPr>
          <p:cNvGrpSpPr/>
          <p:nvPr/>
        </p:nvGrpSpPr>
        <p:grpSpPr>
          <a:xfrm>
            <a:off x="1210067" y="5500107"/>
            <a:ext cx="718037" cy="276999"/>
            <a:chOff x="1792101" y="5500107"/>
            <a:chExt cx="718037" cy="276999"/>
          </a:xfrm>
        </p:grpSpPr>
        <p:sp>
          <p:nvSpPr>
            <p:cNvPr id="12" name="Rectangle 11">
              <a:extLst>
                <a:ext uri="{FF2B5EF4-FFF2-40B4-BE49-F238E27FC236}">
                  <a16:creationId xmlns:a16="http://schemas.microsoft.com/office/drawing/2014/main" id="{5803B17B-876A-4088-AF4C-B58B33BAB8E5}"/>
                </a:ext>
              </a:extLst>
            </p:cNvPr>
            <p:cNvSpPr/>
            <p:nvPr/>
          </p:nvSpPr>
          <p:spPr>
            <a:xfrm>
              <a:off x="1792101" y="5581614"/>
              <a:ext cx="314107" cy="12564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29FF084-4D5E-4CD6-AB75-196D3FDC510E}"/>
                </a:ext>
              </a:extLst>
            </p:cNvPr>
            <p:cNvSpPr txBox="1"/>
            <p:nvPr/>
          </p:nvSpPr>
          <p:spPr>
            <a:xfrm>
              <a:off x="2044946" y="5500107"/>
              <a:ext cx="465192" cy="276999"/>
            </a:xfrm>
            <a:prstGeom prst="rect">
              <a:avLst/>
            </a:prstGeom>
            <a:noFill/>
          </p:spPr>
          <p:txBody>
            <a:bodyPr wrap="none" rtlCol="0">
              <a:spAutoFit/>
            </a:bodyPr>
            <a:lstStyle/>
            <a:p>
              <a:r>
                <a:rPr lang="en-US" sz="1200" dirty="0"/>
                <a:t>NO3</a:t>
              </a:r>
            </a:p>
          </p:txBody>
        </p:sp>
      </p:grpSp>
      <p:grpSp>
        <p:nvGrpSpPr>
          <p:cNvPr id="28" name="Group 27">
            <a:extLst>
              <a:ext uri="{FF2B5EF4-FFF2-40B4-BE49-F238E27FC236}">
                <a16:creationId xmlns:a16="http://schemas.microsoft.com/office/drawing/2014/main" id="{C5028315-2BD1-4B10-8F36-0D6CEB9EA2FC}"/>
              </a:ext>
            </a:extLst>
          </p:cNvPr>
          <p:cNvGrpSpPr/>
          <p:nvPr/>
        </p:nvGrpSpPr>
        <p:grpSpPr>
          <a:xfrm>
            <a:off x="1907075" y="5500107"/>
            <a:ext cx="697772" cy="276999"/>
            <a:chOff x="2630300" y="5500107"/>
            <a:chExt cx="697772" cy="276999"/>
          </a:xfrm>
        </p:grpSpPr>
        <p:sp>
          <p:nvSpPr>
            <p:cNvPr id="13" name="Rectangle 12">
              <a:extLst>
                <a:ext uri="{FF2B5EF4-FFF2-40B4-BE49-F238E27FC236}">
                  <a16:creationId xmlns:a16="http://schemas.microsoft.com/office/drawing/2014/main" id="{E87B92A2-3055-414B-9B93-2B3332FC0E95}"/>
                </a:ext>
              </a:extLst>
            </p:cNvPr>
            <p:cNvSpPr/>
            <p:nvPr/>
          </p:nvSpPr>
          <p:spPr>
            <a:xfrm>
              <a:off x="2630300" y="5581614"/>
              <a:ext cx="314107" cy="125643"/>
            </a:xfrm>
            <a:prstGeom prst="rect">
              <a:avLst/>
            </a:prstGeom>
            <a:solidFill>
              <a:srgbClr val="FFA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B80A211-B944-44A4-A95F-DE4F3087205F}"/>
                </a:ext>
              </a:extLst>
            </p:cNvPr>
            <p:cNvSpPr txBox="1"/>
            <p:nvPr/>
          </p:nvSpPr>
          <p:spPr>
            <a:xfrm>
              <a:off x="2869292" y="5500107"/>
              <a:ext cx="458780" cy="276999"/>
            </a:xfrm>
            <a:prstGeom prst="rect">
              <a:avLst/>
            </a:prstGeom>
            <a:noFill/>
          </p:spPr>
          <p:txBody>
            <a:bodyPr wrap="none" rtlCol="0">
              <a:spAutoFit/>
            </a:bodyPr>
            <a:lstStyle/>
            <a:p>
              <a:r>
                <a:rPr lang="en-US" sz="1200" dirty="0"/>
                <a:t>NH4</a:t>
              </a:r>
            </a:p>
          </p:txBody>
        </p:sp>
      </p:grpSp>
      <p:grpSp>
        <p:nvGrpSpPr>
          <p:cNvPr id="29" name="Group 28">
            <a:extLst>
              <a:ext uri="{FF2B5EF4-FFF2-40B4-BE49-F238E27FC236}">
                <a16:creationId xmlns:a16="http://schemas.microsoft.com/office/drawing/2014/main" id="{9E256C84-514D-490B-B0D8-F47D1B54E33A}"/>
              </a:ext>
            </a:extLst>
          </p:cNvPr>
          <p:cNvGrpSpPr/>
          <p:nvPr/>
        </p:nvGrpSpPr>
        <p:grpSpPr>
          <a:xfrm>
            <a:off x="2581455" y="5508936"/>
            <a:ext cx="585427" cy="276999"/>
            <a:chOff x="3468499" y="5506803"/>
            <a:chExt cx="585427" cy="276999"/>
          </a:xfrm>
        </p:grpSpPr>
        <p:sp>
          <p:nvSpPr>
            <p:cNvPr id="14" name="Rectangle 13">
              <a:extLst>
                <a:ext uri="{FF2B5EF4-FFF2-40B4-BE49-F238E27FC236}">
                  <a16:creationId xmlns:a16="http://schemas.microsoft.com/office/drawing/2014/main" id="{D3BE50CB-8363-40FC-9BAB-A5F5B979D104}"/>
                </a:ext>
              </a:extLst>
            </p:cNvPr>
            <p:cNvSpPr/>
            <p:nvPr/>
          </p:nvSpPr>
          <p:spPr>
            <a:xfrm>
              <a:off x="3468499" y="5581614"/>
              <a:ext cx="314107" cy="125643"/>
            </a:xfrm>
            <a:prstGeom prst="rect">
              <a:avLst/>
            </a:prstGeom>
            <a:solidFill>
              <a:srgbClr val="696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3E66981-F3B0-40CC-AA6F-AA27925A1BC3}"/>
                </a:ext>
              </a:extLst>
            </p:cNvPr>
            <p:cNvSpPr txBox="1"/>
            <p:nvPr/>
          </p:nvSpPr>
          <p:spPr>
            <a:xfrm>
              <a:off x="3713961" y="5506803"/>
              <a:ext cx="339965" cy="276999"/>
            </a:xfrm>
            <a:prstGeom prst="rect">
              <a:avLst/>
            </a:prstGeom>
            <a:noFill/>
          </p:spPr>
          <p:txBody>
            <a:bodyPr wrap="none" rtlCol="0">
              <a:spAutoFit/>
            </a:bodyPr>
            <a:lstStyle/>
            <a:p>
              <a:r>
                <a:rPr lang="en-US" sz="1200" dirty="0"/>
                <a:t>EC</a:t>
              </a:r>
            </a:p>
          </p:txBody>
        </p:sp>
      </p:grpSp>
      <p:grpSp>
        <p:nvGrpSpPr>
          <p:cNvPr id="30" name="Group 29">
            <a:extLst>
              <a:ext uri="{FF2B5EF4-FFF2-40B4-BE49-F238E27FC236}">
                <a16:creationId xmlns:a16="http://schemas.microsoft.com/office/drawing/2014/main" id="{C596A63D-33BA-4F19-BD5D-A7F355D4E9BC}"/>
              </a:ext>
            </a:extLst>
          </p:cNvPr>
          <p:cNvGrpSpPr/>
          <p:nvPr/>
        </p:nvGrpSpPr>
        <p:grpSpPr>
          <a:xfrm>
            <a:off x="3166882" y="5506803"/>
            <a:ext cx="627050" cy="276999"/>
            <a:chOff x="4306698" y="5506803"/>
            <a:chExt cx="627050" cy="276999"/>
          </a:xfrm>
        </p:grpSpPr>
        <p:sp>
          <p:nvSpPr>
            <p:cNvPr id="15" name="Rectangle 14">
              <a:extLst>
                <a:ext uri="{FF2B5EF4-FFF2-40B4-BE49-F238E27FC236}">
                  <a16:creationId xmlns:a16="http://schemas.microsoft.com/office/drawing/2014/main" id="{4853005A-25E7-4C14-A334-9B03B3E8E85E}"/>
                </a:ext>
              </a:extLst>
            </p:cNvPr>
            <p:cNvSpPr/>
            <p:nvPr/>
          </p:nvSpPr>
          <p:spPr>
            <a:xfrm>
              <a:off x="4306698" y="5581614"/>
              <a:ext cx="314107" cy="125643"/>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84F9990-E2D4-48B5-96E8-F94BCAE105D7}"/>
                </a:ext>
              </a:extLst>
            </p:cNvPr>
            <p:cNvSpPr txBox="1"/>
            <p:nvPr/>
          </p:nvSpPr>
          <p:spPr>
            <a:xfrm>
              <a:off x="4564736" y="5506803"/>
              <a:ext cx="369012" cy="276999"/>
            </a:xfrm>
            <a:prstGeom prst="rect">
              <a:avLst/>
            </a:prstGeom>
            <a:noFill/>
          </p:spPr>
          <p:txBody>
            <a:bodyPr wrap="none" rtlCol="0">
              <a:spAutoFit/>
            </a:bodyPr>
            <a:lstStyle/>
            <a:p>
              <a:r>
                <a:rPr lang="en-US" sz="1200" dirty="0"/>
                <a:t>OC</a:t>
              </a:r>
            </a:p>
          </p:txBody>
        </p:sp>
      </p:grpSp>
      <p:grpSp>
        <p:nvGrpSpPr>
          <p:cNvPr id="25" name="Group 24">
            <a:extLst>
              <a:ext uri="{FF2B5EF4-FFF2-40B4-BE49-F238E27FC236}">
                <a16:creationId xmlns:a16="http://schemas.microsoft.com/office/drawing/2014/main" id="{41401BA8-E9EC-4C6D-A0A3-12B579A3E6EB}"/>
              </a:ext>
            </a:extLst>
          </p:cNvPr>
          <p:cNvGrpSpPr/>
          <p:nvPr/>
        </p:nvGrpSpPr>
        <p:grpSpPr>
          <a:xfrm>
            <a:off x="3758758" y="5506803"/>
            <a:ext cx="1421050" cy="276999"/>
            <a:chOff x="5144897" y="5499636"/>
            <a:chExt cx="1421050" cy="276999"/>
          </a:xfrm>
        </p:grpSpPr>
        <p:sp>
          <p:nvSpPr>
            <p:cNvPr id="16" name="Rectangle 15">
              <a:extLst>
                <a:ext uri="{FF2B5EF4-FFF2-40B4-BE49-F238E27FC236}">
                  <a16:creationId xmlns:a16="http://schemas.microsoft.com/office/drawing/2014/main" id="{CACA1F13-96D8-42D8-9D9C-09AA01026697}"/>
                </a:ext>
              </a:extLst>
            </p:cNvPr>
            <p:cNvSpPr/>
            <p:nvPr/>
          </p:nvSpPr>
          <p:spPr>
            <a:xfrm>
              <a:off x="5144897" y="5581614"/>
              <a:ext cx="314107" cy="125643"/>
            </a:xfrm>
            <a:prstGeom prst="rect">
              <a:avLst/>
            </a:prstGeom>
            <a:solidFill>
              <a:srgbClr val="800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319730-C55D-428D-95D9-5F6590CB9691}"/>
                </a:ext>
              </a:extLst>
            </p:cNvPr>
            <p:cNvSpPr txBox="1"/>
            <p:nvPr/>
          </p:nvSpPr>
          <p:spPr>
            <a:xfrm>
              <a:off x="5388509" y="5499636"/>
              <a:ext cx="1177438" cy="276999"/>
            </a:xfrm>
            <a:prstGeom prst="rect">
              <a:avLst/>
            </a:prstGeom>
            <a:noFill/>
          </p:spPr>
          <p:txBody>
            <a:bodyPr wrap="none" rtlCol="0">
              <a:spAutoFit/>
            </a:bodyPr>
            <a:lstStyle/>
            <a:p>
              <a:r>
                <a:rPr lang="en-US" sz="1200" dirty="0"/>
                <a:t>Metals and Ions</a:t>
              </a:r>
            </a:p>
          </p:txBody>
        </p:sp>
      </p:grpSp>
      <p:grpSp>
        <p:nvGrpSpPr>
          <p:cNvPr id="33" name="Group 32">
            <a:extLst>
              <a:ext uri="{FF2B5EF4-FFF2-40B4-BE49-F238E27FC236}">
                <a16:creationId xmlns:a16="http://schemas.microsoft.com/office/drawing/2014/main" id="{8C8ABAF6-2059-4DF5-8BFD-6D8FA0D88F5C}"/>
              </a:ext>
            </a:extLst>
          </p:cNvPr>
          <p:cNvGrpSpPr/>
          <p:nvPr/>
        </p:nvGrpSpPr>
        <p:grpSpPr>
          <a:xfrm>
            <a:off x="5165953" y="5500106"/>
            <a:ext cx="841571" cy="276999"/>
            <a:chOff x="5588514" y="5500106"/>
            <a:chExt cx="841571" cy="276999"/>
          </a:xfrm>
        </p:grpSpPr>
        <p:sp>
          <p:nvSpPr>
            <p:cNvPr id="17" name="Rectangle 16">
              <a:extLst>
                <a:ext uri="{FF2B5EF4-FFF2-40B4-BE49-F238E27FC236}">
                  <a16:creationId xmlns:a16="http://schemas.microsoft.com/office/drawing/2014/main" id="{77A6D935-67A0-452F-BBA9-2DA828A7CA19}"/>
                </a:ext>
              </a:extLst>
            </p:cNvPr>
            <p:cNvSpPr/>
            <p:nvPr/>
          </p:nvSpPr>
          <p:spPr>
            <a:xfrm>
              <a:off x="5588514" y="5581613"/>
              <a:ext cx="314107" cy="125643"/>
            </a:xfrm>
            <a:prstGeom prst="rect">
              <a:avLst/>
            </a:prstGeom>
            <a:solidFill>
              <a:srgbClr val="FFC0C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13D94A6-279B-43DF-829E-198EB1DB8BCC}"/>
                </a:ext>
              </a:extLst>
            </p:cNvPr>
            <p:cNvSpPr txBox="1"/>
            <p:nvPr/>
          </p:nvSpPr>
          <p:spPr>
            <a:xfrm>
              <a:off x="5831588" y="5500106"/>
              <a:ext cx="598497" cy="276999"/>
            </a:xfrm>
            <a:prstGeom prst="rect">
              <a:avLst/>
            </a:prstGeom>
            <a:noFill/>
          </p:spPr>
          <p:txBody>
            <a:bodyPr wrap="none" rtlCol="0">
              <a:spAutoFit/>
            </a:bodyPr>
            <a:lstStyle/>
            <a:p>
              <a:r>
                <a:rPr lang="en-US" sz="1200" dirty="0"/>
                <a:t>NCOM</a:t>
              </a:r>
            </a:p>
          </p:txBody>
        </p:sp>
      </p:grpSp>
      <p:grpSp>
        <p:nvGrpSpPr>
          <p:cNvPr id="34" name="Group 33">
            <a:extLst>
              <a:ext uri="{FF2B5EF4-FFF2-40B4-BE49-F238E27FC236}">
                <a16:creationId xmlns:a16="http://schemas.microsoft.com/office/drawing/2014/main" id="{D45089DA-CBD9-4ED9-A913-4D0A6CA4BA4F}"/>
              </a:ext>
            </a:extLst>
          </p:cNvPr>
          <p:cNvGrpSpPr/>
          <p:nvPr/>
        </p:nvGrpSpPr>
        <p:grpSpPr>
          <a:xfrm>
            <a:off x="6006688" y="5506838"/>
            <a:ext cx="814756" cy="276999"/>
            <a:chOff x="6429249" y="5506838"/>
            <a:chExt cx="814756" cy="276999"/>
          </a:xfrm>
        </p:grpSpPr>
        <p:sp>
          <p:nvSpPr>
            <p:cNvPr id="18" name="Rectangle 17">
              <a:extLst>
                <a:ext uri="{FF2B5EF4-FFF2-40B4-BE49-F238E27FC236}">
                  <a16:creationId xmlns:a16="http://schemas.microsoft.com/office/drawing/2014/main" id="{BE102D72-E323-4601-ABB5-D865C0CC8BCE}"/>
                </a:ext>
              </a:extLst>
            </p:cNvPr>
            <p:cNvSpPr/>
            <p:nvPr/>
          </p:nvSpPr>
          <p:spPr>
            <a:xfrm>
              <a:off x="6429249" y="5581613"/>
              <a:ext cx="314107" cy="125643"/>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CBC7B98-80B8-472F-A49F-6C40ED5BEE22}"/>
                </a:ext>
              </a:extLst>
            </p:cNvPr>
            <p:cNvSpPr txBox="1"/>
            <p:nvPr/>
          </p:nvSpPr>
          <p:spPr>
            <a:xfrm>
              <a:off x="6695457" y="5506838"/>
              <a:ext cx="548548" cy="276999"/>
            </a:xfrm>
            <a:prstGeom prst="rect">
              <a:avLst/>
            </a:prstGeom>
            <a:noFill/>
          </p:spPr>
          <p:txBody>
            <a:bodyPr wrap="none" rtlCol="0">
              <a:spAutoFit/>
            </a:bodyPr>
            <a:lstStyle/>
            <a:p>
              <a:r>
                <a:rPr lang="en-US" sz="1200" dirty="0"/>
                <a:t>Other</a:t>
              </a:r>
            </a:p>
          </p:txBody>
        </p:sp>
      </p:grpSp>
      <p:sp>
        <p:nvSpPr>
          <p:cNvPr id="35" name="TextBox 34">
            <a:extLst>
              <a:ext uri="{FF2B5EF4-FFF2-40B4-BE49-F238E27FC236}">
                <a16:creationId xmlns:a16="http://schemas.microsoft.com/office/drawing/2014/main" id="{041D8085-9FF2-42A9-BBC7-3F45C7CDAE94}"/>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2</a:t>
            </a:r>
          </a:p>
        </p:txBody>
      </p:sp>
      <p:pic>
        <p:nvPicPr>
          <p:cNvPr id="36" name="Picture 35">
            <a:extLst>
              <a:ext uri="{FF2B5EF4-FFF2-40B4-BE49-F238E27FC236}">
                <a16:creationId xmlns:a16="http://schemas.microsoft.com/office/drawing/2014/main" id="{8BFB2A2C-961B-4B4C-A3DE-3995FB40C38F}"/>
              </a:ext>
            </a:extLst>
          </p:cNvPr>
          <p:cNvPicPr>
            <a:picLocks noChangeAspect="1"/>
          </p:cNvPicPr>
          <p:nvPr/>
        </p:nvPicPr>
        <p:blipFill>
          <a:blip r:embed="rId4"/>
          <a:stretch>
            <a:fillRect/>
          </a:stretch>
        </p:blipFill>
        <p:spPr>
          <a:xfrm>
            <a:off x="152591" y="65637"/>
            <a:ext cx="1349637" cy="1334847"/>
          </a:xfrm>
          <a:prstGeom prst="rect">
            <a:avLst/>
          </a:prstGeom>
        </p:spPr>
      </p:pic>
      <p:pic>
        <p:nvPicPr>
          <p:cNvPr id="38" name="Picture 37" descr="Chart&#10;&#10;Description automatically generated">
            <a:extLst>
              <a:ext uri="{FF2B5EF4-FFF2-40B4-BE49-F238E27FC236}">
                <a16:creationId xmlns:a16="http://schemas.microsoft.com/office/drawing/2014/main" id="{A235CBBF-16EE-4E47-AD25-A6BC1C25BA77}"/>
              </a:ext>
            </a:extLst>
          </p:cNvPr>
          <p:cNvPicPr>
            <a:picLocks noChangeAspect="1"/>
          </p:cNvPicPr>
          <p:nvPr/>
        </p:nvPicPr>
        <p:blipFill rotWithShape="1">
          <a:blip r:embed="rId5">
            <a:extLst>
              <a:ext uri="{28A0092B-C50C-407E-A947-70E740481C1C}">
                <a14:useLocalDpi xmlns:a14="http://schemas.microsoft.com/office/drawing/2010/main" val="0"/>
              </a:ext>
            </a:extLst>
          </a:blip>
          <a:srcRect t="10606" b="6857"/>
          <a:stretch/>
        </p:blipFill>
        <p:spPr>
          <a:xfrm>
            <a:off x="7178879" y="3650673"/>
            <a:ext cx="4289428" cy="2978652"/>
          </a:xfrm>
          <a:prstGeom prst="rect">
            <a:avLst/>
          </a:prstGeom>
        </p:spPr>
      </p:pic>
      <p:cxnSp>
        <p:nvCxnSpPr>
          <p:cNvPr id="40" name="Straight Arrow Connector 39">
            <a:extLst>
              <a:ext uri="{FF2B5EF4-FFF2-40B4-BE49-F238E27FC236}">
                <a16:creationId xmlns:a16="http://schemas.microsoft.com/office/drawing/2014/main" id="{A135273C-E07A-47DD-9866-5424E9A62169}"/>
              </a:ext>
            </a:extLst>
          </p:cNvPr>
          <p:cNvCxnSpPr>
            <a:cxnSpLocks/>
          </p:cNvCxnSpPr>
          <p:nvPr/>
        </p:nvCxnSpPr>
        <p:spPr>
          <a:xfrm>
            <a:off x="5723134" y="4869873"/>
            <a:ext cx="1455745" cy="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A8771B2-BA7D-4802-9AE6-554367EDD4CE}"/>
              </a:ext>
            </a:extLst>
          </p:cNvPr>
          <p:cNvCxnSpPr>
            <a:cxnSpLocks/>
          </p:cNvCxnSpPr>
          <p:nvPr/>
        </p:nvCxnSpPr>
        <p:spPr>
          <a:xfrm flipH="1">
            <a:off x="6198948" y="2344783"/>
            <a:ext cx="1200646"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319D1D7-80A2-4143-875C-66D8DB61259F}"/>
              </a:ext>
            </a:extLst>
          </p:cNvPr>
          <p:cNvSpPr/>
          <p:nvPr/>
        </p:nvSpPr>
        <p:spPr>
          <a:xfrm>
            <a:off x="4100027" y="2191358"/>
            <a:ext cx="2098921" cy="10516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itle 1">
            <a:extLst>
              <a:ext uri="{FF2B5EF4-FFF2-40B4-BE49-F238E27FC236}">
                <a16:creationId xmlns:a16="http://schemas.microsoft.com/office/drawing/2014/main" id="{1DEEC52F-F185-46BA-AA36-05F29BDF4953}"/>
              </a:ext>
            </a:extLst>
          </p:cNvPr>
          <p:cNvSpPr>
            <a:spLocks noGrp="1"/>
          </p:cNvSpPr>
          <p:nvPr>
            <p:ph type="title"/>
          </p:nvPr>
        </p:nvSpPr>
        <p:spPr>
          <a:xfrm>
            <a:off x="1412977" y="222766"/>
            <a:ext cx="10178132" cy="1325563"/>
          </a:xfrm>
        </p:spPr>
        <p:txBody>
          <a:bodyPr>
            <a:noAutofit/>
          </a:bodyPr>
          <a:lstStyle/>
          <a:p>
            <a:pPr algn="ctr"/>
            <a:r>
              <a:rPr lang="en-US" sz="3200" dirty="0">
                <a:latin typeface="Times New Roman" panose="02020603050405020304" pitchFamily="18" charset="0"/>
                <a:cs typeface="Times New Roman" panose="02020603050405020304" pitchFamily="18" charset="0"/>
              </a:rPr>
              <a:t>CMAQ Underestimates Sulfate during an Alaskan PM</a:t>
            </a:r>
            <a:r>
              <a:rPr lang="en-US" sz="3200" baseline="-25000" dirty="0">
                <a:latin typeface="Times New Roman" panose="02020603050405020304" pitchFamily="18" charset="0"/>
                <a:cs typeface="Times New Roman" panose="02020603050405020304" pitchFamily="18" charset="0"/>
              </a:rPr>
              <a:t>2.5</a:t>
            </a:r>
            <a:r>
              <a:rPr lang="en-US" sz="3200" dirty="0">
                <a:latin typeface="Times New Roman" panose="02020603050405020304" pitchFamily="18" charset="0"/>
                <a:cs typeface="Times New Roman" panose="02020603050405020304" pitchFamily="18" charset="0"/>
              </a:rPr>
              <a:t> Event</a:t>
            </a:r>
          </a:p>
        </p:txBody>
      </p:sp>
      <p:sp>
        <p:nvSpPr>
          <p:cNvPr id="43" name="TextBox 42">
            <a:extLst>
              <a:ext uri="{FF2B5EF4-FFF2-40B4-BE49-F238E27FC236}">
                <a16:creationId xmlns:a16="http://schemas.microsoft.com/office/drawing/2014/main" id="{5735CC0B-0F6F-41EA-8220-4662A1C152A3}"/>
              </a:ext>
            </a:extLst>
          </p:cNvPr>
          <p:cNvSpPr txBox="1"/>
          <p:nvPr/>
        </p:nvSpPr>
        <p:spPr>
          <a:xfrm>
            <a:off x="7147742" y="1663410"/>
            <a:ext cx="4516301" cy="1754326"/>
          </a:xfrm>
          <a:prstGeom prst="rect">
            <a:avLst/>
          </a:prstGeom>
          <a:noFill/>
        </p:spPr>
        <p:txBody>
          <a:bodyPr wrap="none" rtlCol="0">
            <a:spAutoFit/>
          </a:bodyPr>
          <a:lstStyle/>
          <a:p>
            <a:r>
              <a:rPr lang="en-US" dirty="0"/>
              <a:t>Extremely Cold Temperatures (~-30 C to -40 C)</a:t>
            </a:r>
          </a:p>
          <a:p>
            <a:pPr marL="285750" indent="-285750">
              <a:buFont typeface="Arial" panose="020B0604020202020204" pitchFamily="34" charset="0"/>
              <a:buChar char="•"/>
            </a:pPr>
            <a:r>
              <a:rPr lang="en-US" dirty="0"/>
              <a:t>Increased Heating Stove Use</a:t>
            </a:r>
          </a:p>
          <a:p>
            <a:pPr marL="742950" lvl="1" indent="-285750">
              <a:buFont typeface="Arial" panose="020B0604020202020204" pitchFamily="34" charset="0"/>
              <a:buChar char="•"/>
            </a:pPr>
            <a:r>
              <a:rPr lang="en-US" dirty="0"/>
              <a:t>Increased Emissions</a:t>
            </a:r>
          </a:p>
          <a:p>
            <a:pPr marL="285750" indent="-285750">
              <a:buFont typeface="Arial" panose="020B0604020202020204" pitchFamily="34" charset="0"/>
              <a:buChar char="•"/>
            </a:pPr>
            <a:r>
              <a:rPr lang="en-US" dirty="0"/>
              <a:t>Temperature Inversions</a:t>
            </a:r>
          </a:p>
          <a:p>
            <a:pPr marL="742950" lvl="1" indent="-285750">
              <a:buFont typeface="Arial" panose="020B0604020202020204" pitchFamily="34" charset="0"/>
              <a:buChar char="•"/>
            </a:pPr>
            <a:r>
              <a:rPr lang="en-US" dirty="0"/>
              <a:t>Low Planetary Boundary Height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3686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bar chart&#10;&#10;Description automatically generated">
            <a:extLst>
              <a:ext uri="{FF2B5EF4-FFF2-40B4-BE49-F238E27FC236}">
                <a16:creationId xmlns:a16="http://schemas.microsoft.com/office/drawing/2014/main" id="{9D3B931D-A630-4F3B-94D4-C05A9B57A1F8}"/>
              </a:ext>
            </a:extLst>
          </p:cNvPr>
          <p:cNvPicPr>
            <a:picLocks noChangeAspect="1"/>
          </p:cNvPicPr>
          <p:nvPr/>
        </p:nvPicPr>
        <p:blipFill rotWithShape="1">
          <a:blip r:embed="rId3">
            <a:extLst>
              <a:ext uri="{28A0092B-C50C-407E-A947-70E740481C1C}">
                <a14:useLocalDpi xmlns:a14="http://schemas.microsoft.com/office/drawing/2010/main" val="0"/>
              </a:ext>
            </a:extLst>
          </a:blip>
          <a:srcRect l="6071" t="10714" r="24464" b="6572"/>
          <a:stretch/>
        </p:blipFill>
        <p:spPr>
          <a:xfrm>
            <a:off x="418864" y="2090056"/>
            <a:ext cx="5677136" cy="3380015"/>
          </a:xfrm>
          <a:prstGeom prst="rect">
            <a:avLst/>
          </a:prstGeom>
        </p:spPr>
      </p:pic>
      <p:sp>
        <p:nvSpPr>
          <p:cNvPr id="10" name="TextBox 9">
            <a:extLst>
              <a:ext uri="{FF2B5EF4-FFF2-40B4-BE49-F238E27FC236}">
                <a16:creationId xmlns:a16="http://schemas.microsoft.com/office/drawing/2014/main" id="{621146E7-73C4-428C-A15F-004C77CEA290}"/>
              </a:ext>
            </a:extLst>
          </p:cNvPr>
          <p:cNvSpPr txBox="1"/>
          <p:nvPr/>
        </p:nvSpPr>
        <p:spPr>
          <a:xfrm>
            <a:off x="653144" y="1690688"/>
            <a:ext cx="5749844" cy="369332"/>
          </a:xfrm>
          <a:prstGeom prst="rect">
            <a:avLst/>
          </a:prstGeom>
          <a:noFill/>
        </p:spPr>
        <p:txBody>
          <a:bodyPr wrap="none" rtlCol="0">
            <a:spAutoFit/>
          </a:bodyPr>
          <a:lstStyle/>
          <a:p>
            <a:r>
              <a:rPr lang="en-US" dirty="0"/>
              <a:t>Modeled and Observed PM</a:t>
            </a:r>
            <a:r>
              <a:rPr lang="en-US" baseline="-25000" dirty="0"/>
              <a:t>2.5</a:t>
            </a:r>
            <a:r>
              <a:rPr lang="en-US" dirty="0"/>
              <a:t> Concentrations Winter 2008</a:t>
            </a:r>
          </a:p>
        </p:txBody>
      </p:sp>
      <p:grpSp>
        <p:nvGrpSpPr>
          <p:cNvPr id="26" name="Group 25">
            <a:extLst>
              <a:ext uri="{FF2B5EF4-FFF2-40B4-BE49-F238E27FC236}">
                <a16:creationId xmlns:a16="http://schemas.microsoft.com/office/drawing/2014/main" id="{7CB2C2C3-5A9D-49DC-BCF7-F1DBF89CAB7A}"/>
              </a:ext>
            </a:extLst>
          </p:cNvPr>
          <p:cNvGrpSpPr/>
          <p:nvPr/>
        </p:nvGrpSpPr>
        <p:grpSpPr>
          <a:xfrm>
            <a:off x="531341" y="5505934"/>
            <a:ext cx="689182" cy="276999"/>
            <a:chOff x="953902" y="5505934"/>
            <a:chExt cx="689182" cy="276999"/>
          </a:xfrm>
        </p:grpSpPr>
        <p:sp>
          <p:nvSpPr>
            <p:cNvPr id="11" name="Rectangle 10">
              <a:extLst>
                <a:ext uri="{FF2B5EF4-FFF2-40B4-BE49-F238E27FC236}">
                  <a16:creationId xmlns:a16="http://schemas.microsoft.com/office/drawing/2014/main" id="{946DA0AE-7DE2-427F-BE77-6DCC22FA1F9D}"/>
                </a:ext>
              </a:extLst>
            </p:cNvPr>
            <p:cNvSpPr/>
            <p:nvPr/>
          </p:nvSpPr>
          <p:spPr>
            <a:xfrm>
              <a:off x="953902" y="5582482"/>
              <a:ext cx="314107" cy="12564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A8CF1FF-C51E-46DE-901B-5C367C50DCC8}"/>
                </a:ext>
              </a:extLst>
            </p:cNvPr>
            <p:cNvSpPr txBox="1"/>
            <p:nvPr/>
          </p:nvSpPr>
          <p:spPr>
            <a:xfrm>
              <a:off x="1206746" y="5505934"/>
              <a:ext cx="436338" cy="276999"/>
            </a:xfrm>
            <a:prstGeom prst="rect">
              <a:avLst/>
            </a:prstGeom>
            <a:noFill/>
          </p:spPr>
          <p:txBody>
            <a:bodyPr wrap="none" rtlCol="0">
              <a:spAutoFit/>
            </a:bodyPr>
            <a:lstStyle/>
            <a:p>
              <a:r>
                <a:rPr lang="en-US" sz="1200" dirty="0"/>
                <a:t>SO4</a:t>
              </a:r>
            </a:p>
          </p:txBody>
        </p:sp>
      </p:grpSp>
      <p:grpSp>
        <p:nvGrpSpPr>
          <p:cNvPr id="27" name="Group 26">
            <a:extLst>
              <a:ext uri="{FF2B5EF4-FFF2-40B4-BE49-F238E27FC236}">
                <a16:creationId xmlns:a16="http://schemas.microsoft.com/office/drawing/2014/main" id="{440EE6C6-843F-4200-8CE5-BEC26FA2481B}"/>
              </a:ext>
            </a:extLst>
          </p:cNvPr>
          <p:cNvGrpSpPr/>
          <p:nvPr/>
        </p:nvGrpSpPr>
        <p:grpSpPr>
          <a:xfrm>
            <a:off x="1210067" y="5500107"/>
            <a:ext cx="718037" cy="276999"/>
            <a:chOff x="1792101" y="5500107"/>
            <a:chExt cx="718037" cy="276999"/>
          </a:xfrm>
        </p:grpSpPr>
        <p:sp>
          <p:nvSpPr>
            <p:cNvPr id="12" name="Rectangle 11">
              <a:extLst>
                <a:ext uri="{FF2B5EF4-FFF2-40B4-BE49-F238E27FC236}">
                  <a16:creationId xmlns:a16="http://schemas.microsoft.com/office/drawing/2014/main" id="{5803B17B-876A-4088-AF4C-B58B33BAB8E5}"/>
                </a:ext>
              </a:extLst>
            </p:cNvPr>
            <p:cNvSpPr/>
            <p:nvPr/>
          </p:nvSpPr>
          <p:spPr>
            <a:xfrm>
              <a:off x="1792101" y="5581614"/>
              <a:ext cx="314107" cy="12564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29FF084-4D5E-4CD6-AB75-196D3FDC510E}"/>
                </a:ext>
              </a:extLst>
            </p:cNvPr>
            <p:cNvSpPr txBox="1"/>
            <p:nvPr/>
          </p:nvSpPr>
          <p:spPr>
            <a:xfrm>
              <a:off x="2044946" y="5500107"/>
              <a:ext cx="465192" cy="276999"/>
            </a:xfrm>
            <a:prstGeom prst="rect">
              <a:avLst/>
            </a:prstGeom>
            <a:noFill/>
          </p:spPr>
          <p:txBody>
            <a:bodyPr wrap="none" rtlCol="0">
              <a:spAutoFit/>
            </a:bodyPr>
            <a:lstStyle/>
            <a:p>
              <a:r>
                <a:rPr lang="en-US" sz="1200" dirty="0"/>
                <a:t>NO3</a:t>
              </a:r>
            </a:p>
          </p:txBody>
        </p:sp>
      </p:grpSp>
      <p:grpSp>
        <p:nvGrpSpPr>
          <p:cNvPr id="28" name="Group 27">
            <a:extLst>
              <a:ext uri="{FF2B5EF4-FFF2-40B4-BE49-F238E27FC236}">
                <a16:creationId xmlns:a16="http://schemas.microsoft.com/office/drawing/2014/main" id="{C5028315-2BD1-4B10-8F36-0D6CEB9EA2FC}"/>
              </a:ext>
            </a:extLst>
          </p:cNvPr>
          <p:cNvGrpSpPr/>
          <p:nvPr/>
        </p:nvGrpSpPr>
        <p:grpSpPr>
          <a:xfrm>
            <a:off x="1907075" y="5500107"/>
            <a:ext cx="697772" cy="276999"/>
            <a:chOff x="2630300" y="5500107"/>
            <a:chExt cx="697772" cy="276999"/>
          </a:xfrm>
        </p:grpSpPr>
        <p:sp>
          <p:nvSpPr>
            <p:cNvPr id="13" name="Rectangle 12">
              <a:extLst>
                <a:ext uri="{FF2B5EF4-FFF2-40B4-BE49-F238E27FC236}">
                  <a16:creationId xmlns:a16="http://schemas.microsoft.com/office/drawing/2014/main" id="{E87B92A2-3055-414B-9B93-2B3332FC0E95}"/>
                </a:ext>
              </a:extLst>
            </p:cNvPr>
            <p:cNvSpPr/>
            <p:nvPr/>
          </p:nvSpPr>
          <p:spPr>
            <a:xfrm>
              <a:off x="2630300" y="5581614"/>
              <a:ext cx="314107" cy="125643"/>
            </a:xfrm>
            <a:prstGeom prst="rect">
              <a:avLst/>
            </a:prstGeom>
            <a:solidFill>
              <a:srgbClr val="FFA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B80A211-B944-44A4-A95F-DE4F3087205F}"/>
                </a:ext>
              </a:extLst>
            </p:cNvPr>
            <p:cNvSpPr txBox="1"/>
            <p:nvPr/>
          </p:nvSpPr>
          <p:spPr>
            <a:xfrm>
              <a:off x="2869292" y="5500107"/>
              <a:ext cx="458780" cy="276999"/>
            </a:xfrm>
            <a:prstGeom prst="rect">
              <a:avLst/>
            </a:prstGeom>
            <a:noFill/>
          </p:spPr>
          <p:txBody>
            <a:bodyPr wrap="none" rtlCol="0">
              <a:spAutoFit/>
            </a:bodyPr>
            <a:lstStyle/>
            <a:p>
              <a:r>
                <a:rPr lang="en-US" sz="1200" dirty="0"/>
                <a:t>NH4</a:t>
              </a:r>
            </a:p>
          </p:txBody>
        </p:sp>
      </p:grpSp>
      <p:grpSp>
        <p:nvGrpSpPr>
          <p:cNvPr id="29" name="Group 28">
            <a:extLst>
              <a:ext uri="{FF2B5EF4-FFF2-40B4-BE49-F238E27FC236}">
                <a16:creationId xmlns:a16="http://schemas.microsoft.com/office/drawing/2014/main" id="{9E256C84-514D-490B-B0D8-F47D1B54E33A}"/>
              </a:ext>
            </a:extLst>
          </p:cNvPr>
          <p:cNvGrpSpPr/>
          <p:nvPr/>
        </p:nvGrpSpPr>
        <p:grpSpPr>
          <a:xfrm>
            <a:off x="2581455" y="5508936"/>
            <a:ext cx="585427" cy="276999"/>
            <a:chOff x="3468499" y="5506803"/>
            <a:chExt cx="585427" cy="276999"/>
          </a:xfrm>
        </p:grpSpPr>
        <p:sp>
          <p:nvSpPr>
            <p:cNvPr id="14" name="Rectangle 13">
              <a:extLst>
                <a:ext uri="{FF2B5EF4-FFF2-40B4-BE49-F238E27FC236}">
                  <a16:creationId xmlns:a16="http://schemas.microsoft.com/office/drawing/2014/main" id="{D3BE50CB-8363-40FC-9BAB-A5F5B979D104}"/>
                </a:ext>
              </a:extLst>
            </p:cNvPr>
            <p:cNvSpPr/>
            <p:nvPr/>
          </p:nvSpPr>
          <p:spPr>
            <a:xfrm>
              <a:off x="3468499" y="5581614"/>
              <a:ext cx="314107" cy="125643"/>
            </a:xfrm>
            <a:prstGeom prst="rect">
              <a:avLst/>
            </a:prstGeom>
            <a:solidFill>
              <a:srgbClr val="696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3E66981-F3B0-40CC-AA6F-AA27925A1BC3}"/>
                </a:ext>
              </a:extLst>
            </p:cNvPr>
            <p:cNvSpPr txBox="1"/>
            <p:nvPr/>
          </p:nvSpPr>
          <p:spPr>
            <a:xfrm>
              <a:off x="3713961" y="5506803"/>
              <a:ext cx="339965" cy="276999"/>
            </a:xfrm>
            <a:prstGeom prst="rect">
              <a:avLst/>
            </a:prstGeom>
            <a:noFill/>
          </p:spPr>
          <p:txBody>
            <a:bodyPr wrap="none" rtlCol="0">
              <a:spAutoFit/>
            </a:bodyPr>
            <a:lstStyle/>
            <a:p>
              <a:r>
                <a:rPr lang="en-US" sz="1200" dirty="0"/>
                <a:t>EC</a:t>
              </a:r>
            </a:p>
          </p:txBody>
        </p:sp>
      </p:grpSp>
      <p:grpSp>
        <p:nvGrpSpPr>
          <p:cNvPr id="30" name="Group 29">
            <a:extLst>
              <a:ext uri="{FF2B5EF4-FFF2-40B4-BE49-F238E27FC236}">
                <a16:creationId xmlns:a16="http://schemas.microsoft.com/office/drawing/2014/main" id="{C596A63D-33BA-4F19-BD5D-A7F355D4E9BC}"/>
              </a:ext>
            </a:extLst>
          </p:cNvPr>
          <p:cNvGrpSpPr/>
          <p:nvPr/>
        </p:nvGrpSpPr>
        <p:grpSpPr>
          <a:xfrm>
            <a:off x="3166882" y="5506803"/>
            <a:ext cx="627050" cy="276999"/>
            <a:chOff x="4306698" y="5506803"/>
            <a:chExt cx="627050" cy="276999"/>
          </a:xfrm>
        </p:grpSpPr>
        <p:sp>
          <p:nvSpPr>
            <p:cNvPr id="15" name="Rectangle 14">
              <a:extLst>
                <a:ext uri="{FF2B5EF4-FFF2-40B4-BE49-F238E27FC236}">
                  <a16:creationId xmlns:a16="http://schemas.microsoft.com/office/drawing/2014/main" id="{4853005A-25E7-4C14-A334-9B03B3E8E85E}"/>
                </a:ext>
              </a:extLst>
            </p:cNvPr>
            <p:cNvSpPr/>
            <p:nvPr/>
          </p:nvSpPr>
          <p:spPr>
            <a:xfrm>
              <a:off x="4306698" y="5581614"/>
              <a:ext cx="314107" cy="125643"/>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84F9990-E2D4-48B5-96E8-F94BCAE105D7}"/>
                </a:ext>
              </a:extLst>
            </p:cNvPr>
            <p:cNvSpPr txBox="1"/>
            <p:nvPr/>
          </p:nvSpPr>
          <p:spPr>
            <a:xfrm>
              <a:off x="4564736" y="5506803"/>
              <a:ext cx="369012" cy="276999"/>
            </a:xfrm>
            <a:prstGeom prst="rect">
              <a:avLst/>
            </a:prstGeom>
            <a:noFill/>
          </p:spPr>
          <p:txBody>
            <a:bodyPr wrap="none" rtlCol="0">
              <a:spAutoFit/>
            </a:bodyPr>
            <a:lstStyle/>
            <a:p>
              <a:r>
                <a:rPr lang="en-US" sz="1200" dirty="0"/>
                <a:t>OC</a:t>
              </a:r>
            </a:p>
          </p:txBody>
        </p:sp>
      </p:grpSp>
      <p:grpSp>
        <p:nvGrpSpPr>
          <p:cNvPr id="25" name="Group 24">
            <a:extLst>
              <a:ext uri="{FF2B5EF4-FFF2-40B4-BE49-F238E27FC236}">
                <a16:creationId xmlns:a16="http://schemas.microsoft.com/office/drawing/2014/main" id="{41401BA8-E9EC-4C6D-A0A3-12B579A3E6EB}"/>
              </a:ext>
            </a:extLst>
          </p:cNvPr>
          <p:cNvGrpSpPr/>
          <p:nvPr/>
        </p:nvGrpSpPr>
        <p:grpSpPr>
          <a:xfrm>
            <a:off x="3758758" y="5506803"/>
            <a:ext cx="1421050" cy="276999"/>
            <a:chOff x="5144897" y="5499636"/>
            <a:chExt cx="1421050" cy="276999"/>
          </a:xfrm>
        </p:grpSpPr>
        <p:sp>
          <p:nvSpPr>
            <p:cNvPr id="16" name="Rectangle 15">
              <a:extLst>
                <a:ext uri="{FF2B5EF4-FFF2-40B4-BE49-F238E27FC236}">
                  <a16:creationId xmlns:a16="http://schemas.microsoft.com/office/drawing/2014/main" id="{CACA1F13-96D8-42D8-9D9C-09AA01026697}"/>
                </a:ext>
              </a:extLst>
            </p:cNvPr>
            <p:cNvSpPr/>
            <p:nvPr/>
          </p:nvSpPr>
          <p:spPr>
            <a:xfrm>
              <a:off x="5144897" y="5581614"/>
              <a:ext cx="314107" cy="125643"/>
            </a:xfrm>
            <a:prstGeom prst="rect">
              <a:avLst/>
            </a:prstGeom>
            <a:solidFill>
              <a:srgbClr val="800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319730-C55D-428D-95D9-5F6590CB9691}"/>
                </a:ext>
              </a:extLst>
            </p:cNvPr>
            <p:cNvSpPr txBox="1"/>
            <p:nvPr/>
          </p:nvSpPr>
          <p:spPr>
            <a:xfrm>
              <a:off x="5388509" y="5499636"/>
              <a:ext cx="1177438" cy="276999"/>
            </a:xfrm>
            <a:prstGeom prst="rect">
              <a:avLst/>
            </a:prstGeom>
            <a:noFill/>
          </p:spPr>
          <p:txBody>
            <a:bodyPr wrap="none" rtlCol="0">
              <a:spAutoFit/>
            </a:bodyPr>
            <a:lstStyle/>
            <a:p>
              <a:r>
                <a:rPr lang="en-US" sz="1200" dirty="0"/>
                <a:t>Metals and Ions</a:t>
              </a:r>
            </a:p>
          </p:txBody>
        </p:sp>
      </p:grpSp>
      <p:grpSp>
        <p:nvGrpSpPr>
          <p:cNvPr id="33" name="Group 32">
            <a:extLst>
              <a:ext uri="{FF2B5EF4-FFF2-40B4-BE49-F238E27FC236}">
                <a16:creationId xmlns:a16="http://schemas.microsoft.com/office/drawing/2014/main" id="{8C8ABAF6-2059-4DF5-8BFD-6D8FA0D88F5C}"/>
              </a:ext>
            </a:extLst>
          </p:cNvPr>
          <p:cNvGrpSpPr/>
          <p:nvPr/>
        </p:nvGrpSpPr>
        <p:grpSpPr>
          <a:xfrm>
            <a:off x="5165953" y="5500106"/>
            <a:ext cx="841571" cy="276999"/>
            <a:chOff x="5588514" y="5500106"/>
            <a:chExt cx="841571" cy="276999"/>
          </a:xfrm>
        </p:grpSpPr>
        <p:sp>
          <p:nvSpPr>
            <p:cNvPr id="17" name="Rectangle 16">
              <a:extLst>
                <a:ext uri="{FF2B5EF4-FFF2-40B4-BE49-F238E27FC236}">
                  <a16:creationId xmlns:a16="http://schemas.microsoft.com/office/drawing/2014/main" id="{77A6D935-67A0-452F-BBA9-2DA828A7CA19}"/>
                </a:ext>
              </a:extLst>
            </p:cNvPr>
            <p:cNvSpPr/>
            <p:nvPr/>
          </p:nvSpPr>
          <p:spPr>
            <a:xfrm>
              <a:off x="5588514" y="5581613"/>
              <a:ext cx="314107" cy="125643"/>
            </a:xfrm>
            <a:prstGeom prst="rect">
              <a:avLst/>
            </a:prstGeom>
            <a:solidFill>
              <a:srgbClr val="FFC0C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13D94A6-279B-43DF-829E-198EB1DB8BCC}"/>
                </a:ext>
              </a:extLst>
            </p:cNvPr>
            <p:cNvSpPr txBox="1"/>
            <p:nvPr/>
          </p:nvSpPr>
          <p:spPr>
            <a:xfrm>
              <a:off x="5831588" y="5500106"/>
              <a:ext cx="598497" cy="276999"/>
            </a:xfrm>
            <a:prstGeom prst="rect">
              <a:avLst/>
            </a:prstGeom>
            <a:noFill/>
          </p:spPr>
          <p:txBody>
            <a:bodyPr wrap="none" rtlCol="0">
              <a:spAutoFit/>
            </a:bodyPr>
            <a:lstStyle/>
            <a:p>
              <a:r>
                <a:rPr lang="en-US" sz="1200" dirty="0"/>
                <a:t>NCOM</a:t>
              </a:r>
            </a:p>
          </p:txBody>
        </p:sp>
      </p:grpSp>
      <p:grpSp>
        <p:nvGrpSpPr>
          <p:cNvPr id="34" name="Group 33">
            <a:extLst>
              <a:ext uri="{FF2B5EF4-FFF2-40B4-BE49-F238E27FC236}">
                <a16:creationId xmlns:a16="http://schemas.microsoft.com/office/drawing/2014/main" id="{D45089DA-CBD9-4ED9-A913-4D0A6CA4BA4F}"/>
              </a:ext>
            </a:extLst>
          </p:cNvPr>
          <p:cNvGrpSpPr/>
          <p:nvPr/>
        </p:nvGrpSpPr>
        <p:grpSpPr>
          <a:xfrm>
            <a:off x="6006688" y="5506838"/>
            <a:ext cx="814756" cy="276999"/>
            <a:chOff x="6429249" y="5506838"/>
            <a:chExt cx="814756" cy="276999"/>
          </a:xfrm>
        </p:grpSpPr>
        <p:sp>
          <p:nvSpPr>
            <p:cNvPr id="18" name="Rectangle 17">
              <a:extLst>
                <a:ext uri="{FF2B5EF4-FFF2-40B4-BE49-F238E27FC236}">
                  <a16:creationId xmlns:a16="http://schemas.microsoft.com/office/drawing/2014/main" id="{BE102D72-E323-4601-ABB5-D865C0CC8BCE}"/>
                </a:ext>
              </a:extLst>
            </p:cNvPr>
            <p:cNvSpPr/>
            <p:nvPr/>
          </p:nvSpPr>
          <p:spPr>
            <a:xfrm>
              <a:off x="6429249" y="5581613"/>
              <a:ext cx="314107" cy="125643"/>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CBC7B98-80B8-472F-A49F-6C40ED5BEE22}"/>
                </a:ext>
              </a:extLst>
            </p:cNvPr>
            <p:cNvSpPr txBox="1"/>
            <p:nvPr/>
          </p:nvSpPr>
          <p:spPr>
            <a:xfrm>
              <a:off x="6695457" y="5506838"/>
              <a:ext cx="548548" cy="276999"/>
            </a:xfrm>
            <a:prstGeom prst="rect">
              <a:avLst/>
            </a:prstGeom>
            <a:noFill/>
          </p:spPr>
          <p:txBody>
            <a:bodyPr wrap="none" rtlCol="0">
              <a:spAutoFit/>
            </a:bodyPr>
            <a:lstStyle/>
            <a:p>
              <a:r>
                <a:rPr lang="en-US" sz="1200" dirty="0"/>
                <a:t>Other</a:t>
              </a:r>
            </a:p>
          </p:txBody>
        </p:sp>
      </p:grpSp>
      <p:sp>
        <p:nvSpPr>
          <p:cNvPr id="35" name="TextBox 34">
            <a:extLst>
              <a:ext uri="{FF2B5EF4-FFF2-40B4-BE49-F238E27FC236}">
                <a16:creationId xmlns:a16="http://schemas.microsoft.com/office/drawing/2014/main" id="{041D8085-9FF2-42A9-BBC7-3F45C7CDAE94}"/>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2</a:t>
            </a:r>
          </a:p>
        </p:txBody>
      </p:sp>
      <p:pic>
        <p:nvPicPr>
          <p:cNvPr id="36" name="Picture 35">
            <a:extLst>
              <a:ext uri="{FF2B5EF4-FFF2-40B4-BE49-F238E27FC236}">
                <a16:creationId xmlns:a16="http://schemas.microsoft.com/office/drawing/2014/main" id="{8BFB2A2C-961B-4B4C-A3DE-3995FB40C38F}"/>
              </a:ext>
            </a:extLst>
          </p:cNvPr>
          <p:cNvPicPr>
            <a:picLocks noChangeAspect="1"/>
          </p:cNvPicPr>
          <p:nvPr/>
        </p:nvPicPr>
        <p:blipFill>
          <a:blip r:embed="rId4"/>
          <a:stretch>
            <a:fillRect/>
          </a:stretch>
        </p:blipFill>
        <p:spPr>
          <a:xfrm>
            <a:off x="152591" y="65637"/>
            <a:ext cx="1349637" cy="1334847"/>
          </a:xfrm>
          <a:prstGeom prst="rect">
            <a:avLst/>
          </a:prstGeom>
        </p:spPr>
      </p:pic>
      <p:pic>
        <p:nvPicPr>
          <p:cNvPr id="38" name="Picture 37" descr="Chart&#10;&#10;Description automatically generated">
            <a:extLst>
              <a:ext uri="{FF2B5EF4-FFF2-40B4-BE49-F238E27FC236}">
                <a16:creationId xmlns:a16="http://schemas.microsoft.com/office/drawing/2014/main" id="{A235CBBF-16EE-4E47-AD25-A6BC1C25BA77}"/>
              </a:ext>
            </a:extLst>
          </p:cNvPr>
          <p:cNvPicPr>
            <a:picLocks noChangeAspect="1"/>
          </p:cNvPicPr>
          <p:nvPr/>
        </p:nvPicPr>
        <p:blipFill rotWithShape="1">
          <a:blip r:embed="rId5">
            <a:extLst>
              <a:ext uri="{28A0092B-C50C-407E-A947-70E740481C1C}">
                <a14:useLocalDpi xmlns:a14="http://schemas.microsoft.com/office/drawing/2010/main" val="0"/>
              </a:ext>
            </a:extLst>
          </a:blip>
          <a:srcRect t="10606" b="6857"/>
          <a:stretch/>
        </p:blipFill>
        <p:spPr>
          <a:xfrm>
            <a:off x="7178879" y="3650673"/>
            <a:ext cx="4289428" cy="2978652"/>
          </a:xfrm>
          <a:prstGeom prst="rect">
            <a:avLst/>
          </a:prstGeom>
        </p:spPr>
      </p:pic>
      <p:cxnSp>
        <p:nvCxnSpPr>
          <p:cNvPr id="40" name="Straight Arrow Connector 39">
            <a:extLst>
              <a:ext uri="{FF2B5EF4-FFF2-40B4-BE49-F238E27FC236}">
                <a16:creationId xmlns:a16="http://schemas.microsoft.com/office/drawing/2014/main" id="{A135273C-E07A-47DD-9866-5424E9A62169}"/>
              </a:ext>
            </a:extLst>
          </p:cNvPr>
          <p:cNvCxnSpPr>
            <a:cxnSpLocks/>
          </p:cNvCxnSpPr>
          <p:nvPr/>
        </p:nvCxnSpPr>
        <p:spPr>
          <a:xfrm>
            <a:off x="5723134" y="4869873"/>
            <a:ext cx="1455745" cy="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A8771B2-BA7D-4802-9AE6-554367EDD4CE}"/>
              </a:ext>
            </a:extLst>
          </p:cNvPr>
          <p:cNvCxnSpPr>
            <a:cxnSpLocks/>
          </p:cNvCxnSpPr>
          <p:nvPr/>
        </p:nvCxnSpPr>
        <p:spPr>
          <a:xfrm flipH="1">
            <a:off x="6198948" y="2344783"/>
            <a:ext cx="1200646"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319D1D7-80A2-4143-875C-66D8DB61259F}"/>
              </a:ext>
            </a:extLst>
          </p:cNvPr>
          <p:cNvSpPr/>
          <p:nvPr/>
        </p:nvSpPr>
        <p:spPr>
          <a:xfrm>
            <a:off x="4100027" y="2191358"/>
            <a:ext cx="2098921" cy="10516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itle 1">
            <a:extLst>
              <a:ext uri="{FF2B5EF4-FFF2-40B4-BE49-F238E27FC236}">
                <a16:creationId xmlns:a16="http://schemas.microsoft.com/office/drawing/2014/main" id="{1DEEC52F-F185-46BA-AA36-05F29BDF4953}"/>
              </a:ext>
            </a:extLst>
          </p:cNvPr>
          <p:cNvSpPr>
            <a:spLocks noGrp="1"/>
          </p:cNvSpPr>
          <p:nvPr>
            <p:ph type="title"/>
          </p:nvPr>
        </p:nvSpPr>
        <p:spPr>
          <a:xfrm>
            <a:off x="1412977" y="222766"/>
            <a:ext cx="10178132" cy="1325563"/>
          </a:xfrm>
        </p:spPr>
        <p:txBody>
          <a:bodyPr>
            <a:noAutofit/>
          </a:bodyPr>
          <a:lstStyle/>
          <a:p>
            <a:pPr algn="ctr"/>
            <a:r>
              <a:rPr lang="en-US" sz="3200" dirty="0">
                <a:latin typeface="Times New Roman" panose="02020603050405020304" pitchFamily="18" charset="0"/>
                <a:cs typeface="Times New Roman" panose="02020603050405020304" pitchFamily="18" charset="0"/>
              </a:rPr>
              <a:t>CMAQ Underestimates Sulfate during an Alaskan PM</a:t>
            </a:r>
            <a:r>
              <a:rPr lang="en-US" sz="3200" baseline="-25000" dirty="0">
                <a:latin typeface="Times New Roman" panose="02020603050405020304" pitchFamily="18" charset="0"/>
                <a:cs typeface="Times New Roman" panose="02020603050405020304" pitchFamily="18" charset="0"/>
              </a:rPr>
              <a:t>2.5</a:t>
            </a:r>
            <a:r>
              <a:rPr lang="en-US" sz="3200" dirty="0">
                <a:latin typeface="Times New Roman" panose="02020603050405020304" pitchFamily="18" charset="0"/>
                <a:cs typeface="Times New Roman" panose="02020603050405020304" pitchFamily="18" charset="0"/>
              </a:rPr>
              <a:t> Event</a:t>
            </a:r>
          </a:p>
        </p:txBody>
      </p:sp>
      <p:sp>
        <p:nvSpPr>
          <p:cNvPr id="43" name="TextBox 42">
            <a:extLst>
              <a:ext uri="{FF2B5EF4-FFF2-40B4-BE49-F238E27FC236}">
                <a16:creationId xmlns:a16="http://schemas.microsoft.com/office/drawing/2014/main" id="{5735CC0B-0F6F-41EA-8220-4662A1C152A3}"/>
              </a:ext>
            </a:extLst>
          </p:cNvPr>
          <p:cNvSpPr txBox="1"/>
          <p:nvPr/>
        </p:nvSpPr>
        <p:spPr>
          <a:xfrm>
            <a:off x="7147742" y="1663410"/>
            <a:ext cx="4516301" cy="1754326"/>
          </a:xfrm>
          <a:prstGeom prst="rect">
            <a:avLst/>
          </a:prstGeom>
          <a:noFill/>
        </p:spPr>
        <p:txBody>
          <a:bodyPr wrap="none" rtlCol="0">
            <a:spAutoFit/>
          </a:bodyPr>
          <a:lstStyle/>
          <a:p>
            <a:r>
              <a:rPr lang="en-US" dirty="0"/>
              <a:t>Extremely Cold Temperatures (~-30 C to -40 C)</a:t>
            </a:r>
          </a:p>
          <a:p>
            <a:pPr marL="285750" indent="-285750">
              <a:buFont typeface="Arial" panose="020B0604020202020204" pitchFamily="34" charset="0"/>
              <a:buChar char="•"/>
            </a:pPr>
            <a:r>
              <a:rPr lang="en-US" dirty="0"/>
              <a:t>Increased Heating Stove Use</a:t>
            </a:r>
          </a:p>
          <a:p>
            <a:pPr marL="742950" lvl="1" indent="-285750">
              <a:buFont typeface="Arial" panose="020B0604020202020204" pitchFamily="34" charset="0"/>
              <a:buChar char="•"/>
            </a:pPr>
            <a:r>
              <a:rPr lang="en-US" dirty="0"/>
              <a:t>Increased Emissions</a:t>
            </a:r>
          </a:p>
          <a:p>
            <a:pPr marL="285750" indent="-285750">
              <a:buFont typeface="Arial" panose="020B0604020202020204" pitchFamily="34" charset="0"/>
              <a:buChar char="•"/>
            </a:pPr>
            <a:r>
              <a:rPr lang="en-US" dirty="0"/>
              <a:t>Temperature Inversions</a:t>
            </a:r>
          </a:p>
          <a:p>
            <a:pPr marL="742950" lvl="1" indent="-285750">
              <a:buFont typeface="Arial" panose="020B0604020202020204" pitchFamily="34" charset="0"/>
              <a:buChar char="•"/>
            </a:pPr>
            <a:r>
              <a:rPr lang="en-US" dirty="0"/>
              <a:t>Low Planetary Boundary Height</a:t>
            </a:r>
          </a:p>
          <a:p>
            <a:pPr marL="285750" indent="-285750">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B6ADD61B-BED7-4135-9941-A4E45ED6795D}"/>
              </a:ext>
            </a:extLst>
          </p:cNvPr>
          <p:cNvSpPr txBox="1"/>
          <p:nvPr/>
        </p:nvSpPr>
        <p:spPr>
          <a:xfrm>
            <a:off x="1130016" y="2237901"/>
            <a:ext cx="3393801" cy="646331"/>
          </a:xfrm>
          <a:prstGeom prst="rect">
            <a:avLst/>
          </a:prstGeom>
          <a:noFill/>
        </p:spPr>
        <p:txBody>
          <a:bodyPr wrap="square" rtlCol="0">
            <a:spAutoFit/>
          </a:bodyPr>
          <a:lstStyle/>
          <a:p>
            <a:r>
              <a:rPr lang="en-US" dirty="0"/>
              <a:t>While PM</a:t>
            </a:r>
            <a:r>
              <a:rPr lang="en-US" baseline="-25000" dirty="0"/>
              <a:t>2.5</a:t>
            </a:r>
            <a:r>
              <a:rPr lang="en-US" dirty="0"/>
              <a:t> concentrations are reasonably predicted</a:t>
            </a:r>
          </a:p>
        </p:txBody>
      </p:sp>
    </p:spTree>
    <p:extLst>
      <p:ext uri="{BB962C8B-B14F-4D97-AF65-F5344CB8AC3E}">
        <p14:creationId xmlns:p14="http://schemas.microsoft.com/office/powerpoint/2010/main" val="821508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bar chart&#10;&#10;Description automatically generated">
            <a:extLst>
              <a:ext uri="{FF2B5EF4-FFF2-40B4-BE49-F238E27FC236}">
                <a16:creationId xmlns:a16="http://schemas.microsoft.com/office/drawing/2014/main" id="{9D3B931D-A630-4F3B-94D4-C05A9B57A1F8}"/>
              </a:ext>
            </a:extLst>
          </p:cNvPr>
          <p:cNvPicPr>
            <a:picLocks noChangeAspect="1"/>
          </p:cNvPicPr>
          <p:nvPr/>
        </p:nvPicPr>
        <p:blipFill rotWithShape="1">
          <a:blip r:embed="rId3">
            <a:extLst>
              <a:ext uri="{28A0092B-C50C-407E-A947-70E740481C1C}">
                <a14:useLocalDpi xmlns:a14="http://schemas.microsoft.com/office/drawing/2010/main" val="0"/>
              </a:ext>
            </a:extLst>
          </a:blip>
          <a:srcRect l="6071" t="10714" r="24464" b="6572"/>
          <a:stretch/>
        </p:blipFill>
        <p:spPr>
          <a:xfrm>
            <a:off x="418864" y="2090056"/>
            <a:ext cx="5677136" cy="3380015"/>
          </a:xfrm>
          <a:prstGeom prst="rect">
            <a:avLst/>
          </a:prstGeom>
        </p:spPr>
      </p:pic>
      <p:sp>
        <p:nvSpPr>
          <p:cNvPr id="10" name="TextBox 9">
            <a:extLst>
              <a:ext uri="{FF2B5EF4-FFF2-40B4-BE49-F238E27FC236}">
                <a16:creationId xmlns:a16="http://schemas.microsoft.com/office/drawing/2014/main" id="{621146E7-73C4-428C-A15F-004C77CEA290}"/>
              </a:ext>
            </a:extLst>
          </p:cNvPr>
          <p:cNvSpPr txBox="1"/>
          <p:nvPr/>
        </p:nvSpPr>
        <p:spPr>
          <a:xfrm>
            <a:off x="653144" y="1690688"/>
            <a:ext cx="5749844" cy="369332"/>
          </a:xfrm>
          <a:prstGeom prst="rect">
            <a:avLst/>
          </a:prstGeom>
          <a:noFill/>
        </p:spPr>
        <p:txBody>
          <a:bodyPr wrap="none" rtlCol="0">
            <a:spAutoFit/>
          </a:bodyPr>
          <a:lstStyle/>
          <a:p>
            <a:r>
              <a:rPr lang="en-US" dirty="0"/>
              <a:t>Modeled and Observed PM</a:t>
            </a:r>
            <a:r>
              <a:rPr lang="en-US" baseline="-25000" dirty="0"/>
              <a:t>2.5</a:t>
            </a:r>
            <a:r>
              <a:rPr lang="en-US" dirty="0"/>
              <a:t> Concentrations Winter 2008</a:t>
            </a:r>
          </a:p>
        </p:txBody>
      </p:sp>
      <p:grpSp>
        <p:nvGrpSpPr>
          <p:cNvPr id="26" name="Group 25">
            <a:extLst>
              <a:ext uri="{FF2B5EF4-FFF2-40B4-BE49-F238E27FC236}">
                <a16:creationId xmlns:a16="http://schemas.microsoft.com/office/drawing/2014/main" id="{7CB2C2C3-5A9D-49DC-BCF7-F1DBF89CAB7A}"/>
              </a:ext>
            </a:extLst>
          </p:cNvPr>
          <p:cNvGrpSpPr/>
          <p:nvPr/>
        </p:nvGrpSpPr>
        <p:grpSpPr>
          <a:xfrm>
            <a:off x="531341" y="5505934"/>
            <a:ext cx="689182" cy="276999"/>
            <a:chOff x="953902" y="5505934"/>
            <a:chExt cx="689182" cy="276999"/>
          </a:xfrm>
        </p:grpSpPr>
        <p:sp>
          <p:nvSpPr>
            <p:cNvPr id="11" name="Rectangle 10">
              <a:extLst>
                <a:ext uri="{FF2B5EF4-FFF2-40B4-BE49-F238E27FC236}">
                  <a16:creationId xmlns:a16="http://schemas.microsoft.com/office/drawing/2014/main" id="{946DA0AE-7DE2-427F-BE77-6DCC22FA1F9D}"/>
                </a:ext>
              </a:extLst>
            </p:cNvPr>
            <p:cNvSpPr/>
            <p:nvPr/>
          </p:nvSpPr>
          <p:spPr>
            <a:xfrm>
              <a:off x="953902" y="5582482"/>
              <a:ext cx="314107" cy="12564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A8CF1FF-C51E-46DE-901B-5C367C50DCC8}"/>
                </a:ext>
              </a:extLst>
            </p:cNvPr>
            <p:cNvSpPr txBox="1"/>
            <p:nvPr/>
          </p:nvSpPr>
          <p:spPr>
            <a:xfrm>
              <a:off x="1206746" y="5505934"/>
              <a:ext cx="436338" cy="276999"/>
            </a:xfrm>
            <a:prstGeom prst="rect">
              <a:avLst/>
            </a:prstGeom>
            <a:noFill/>
          </p:spPr>
          <p:txBody>
            <a:bodyPr wrap="none" rtlCol="0">
              <a:spAutoFit/>
            </a:bodyPr>
            <a:lstStyle/>
            <a:p>
              <a:r>
                <a:rPr lang="en-US" sz="1200" dirty="0"/>
                <a:t>SO4</a:t>
              </a:r>
            </a:p>
          </p:txBody>
        </p:sp>
      </p:grpSp>
      <p:grpSp>
        <p:nvGrpSpPr>
          <p:cNvPr id="27" name="Group 26">
            <a:extLst>
              <a:ext uri="{FF2B5EF4-FFF2-40B4-BE49-F238E27FC236}">
                <a16:creationId xmlns:a16="http://schemas.microsoft.com/office/drawing/2014/main" id="{440EE6C6-843F-4200-8CE5-BEC26FA2481B}"/>
              </a:ext>
            </a:extLst>
          </p:cNvPr>
          <p:cNvGrpSpPr/>
          <p:nvPr/>
        </p:nvGrpSpPr>
        <p:grpSpPr>
          <a:xfrm>
            <a:off x="1210067" y="5500107"/>
            <a:ext cx="718037" cy="276999"/>
            <a:chOff x="1792101" y="5500107"/>
            <a:chExt cx="718037" cy="276999"/>
          </a:xfrm>
        </p:grpSpPr>
        <p:sp>
          <p:nvSpPr>
            <p:cNvPr id="12" name="Rectangle 11">
              <a:extLst>
                <a:ext uri="{FF2B5EF4-FFF2-40B4-BE49-F238E27FC236}">
                  <a16:creationId xmlns:a16="http://schemas.microsoft.com/office/drawing/2014/main" id="{5803B17B-876A-4088-AF4C-B58B33BAB8E5}"/>
                </a:ext>
              </a:extLst>
            </p:cNvPr>
            <p:cNvSpPr/>
            <p:nvPr/>
          </p:nvSpPr>
          <p:spPr>
            <a:xfrm>
              <a:off x="1792101" y="5581614"/>
              <a:ext cx="314107" cy="12564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29FF084-4D5E-4CD6-AB75-196D3FDC510E}"/>
                </a:ext>
              </a:extLst>
            </p:cNvPr>
            <p:cNvSpPr txBox="1"/>
            <p:nvPr/>
          </p:nvSpPr>
          <p:spPr>
            <a:xfrm>
              <a:off x="2044946" y="5500107"/>
              <a:ext cx="465192" cy="276999"/>
            </a:xfrm>
            <a:prstGeom prst="rect">
              <a:avLst/>
            </a:prstGeom>
            <a:noFill/>
          </p:spPr>
          <p:txBody>
            <a:bodyPr wrap="none" rtlCol="0">
              <a:spAutoFit/>
            </a:bodyPr>
            <a:lstStyle/>
            <a:p>
              <a:r>
                <a:rPr lang="en-US" sz="1200" dirty="0"/>
                <a:t>NO3</a:t>
              </a:r>
            </a:p>
          </p:txBody>
        </p:sp>
      </p:grpSp>
      <p:grpSp>
        <p:nvGrpSpPr>
          <p:cNvPr id="28" name="Group 27">
            <a:extLst>
              <a:ext uri="{FF2B5EF4-FFF2-40B4-BE49-F238E27FC236}">
                <a16:creationId xmlns:a16="http://schemas.microsoft.com/office/drawing/2014/main" id="{C5028315-2BD1-4B10-8F36-0D6CEB9EA2FC}"/>
              </a:ext>
            </a:extLst>
          </p:cNvPr>
          <p:cNvGrpSpPr/>
          <p:nvPr/>
        </p:nvGrpSpPr>
        <p:grpSpPr>
          <a:xfrm>
            <a:off x="1907075" y="5500107"/>
            <a:ext cx="697772" cy="276999"/>
            <a:chOff x="2630300" y="5500107"/>
            <a:chExt cx="697772" cy="276999"/>
          </a:xfrm>
        </p:grpSpPr>
        <p:sp>
          <p:nvSpPr>
            <p:cNvPr id="13" name="Rectangle 12">
              <a:extLst>
                <a:ext uri="{FF2B5EF4-FFF2-40B4-BE49-F238E27FC236}">
                  <a16:creationId xmlns:a16="http://schemas.microsoft.com/office/drawing/2014/main" id="{E87B92A2-3055-414B-9B93-2B3332FC0E95}"/>
                </a:ext>
              </a:extLst>
            </p:cNvPr>
            <p:cNvSpPr/>
            <p:nvPr/>
          </p:nvSpPr>
          <p:spPr>
            <a:xfrm>
              <a:off x="2630300" y="5581614"/>
              <a:ext cx="314107" cy="125643"/>
            </a:xfrm>
            <a:prstGeom prst="rect">
              <a:avLst/>
            </a:prstGeom>
            <a:solidFill>
              <a:srgbClr val="FFA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B80A211-B944-44A4-A95F-DE4F3087205F}"/>
                </a:ext>
              </a:extLst>
            </p:cNvPr>
            <p:cNvSpPr txBox="1"/>
            <p:nvPr/>
          </p:nvSpPr>
          <p:spPr>
            <a:xfrm>
              <a:off x="2869292" y="5500107"/>
              <a:ext cx="458780" cy="276999"/>
            </a:xfrm>
            <a:prstGeom prst="rect">
              <a:avLst/>
            </a:prstGeom>
            <a:noFill/>
          </p:spPr>
          <p:txBody>
            <a:bodyPr wrap="none" rtlCol="0">
              <a:spAutoFit/>
            </a:bodyPr>
            <a:lstStyle/>
            <a:p>
              <a:r>
                <a:rPr lang="en-US" sz="1200" dirty="0"/>
                <a:t>NH4</a:t>
              </a:r>
            </a:p>
          </p:txBody>
        </p:sp>
      </p:grpSp>
      <p:grpSp>
        <p:nvGrpSpPr>
          <p:cNvPr id="29" name="Group 28">
            <a:extLst>
              <a:ext uri="{FF2B5EF4-FFF2-40B4-BE49-F238E27FC236}">
                <a16:creationId xmlns:a16="http://schemas.microsoft.com/office/drawing/2014/main" id="{9E256C84-514D-490B-B0D8-F47D1B54E33A}"/>
              </a:ext>
            </a:extLst>
          </p:cNvPr>
          <p:cNvGrpSpPr/>
          <p:nvPr/>
        </p:nvGrpSpPr>
        <p:grpSpPr>
          <a:xfrm>
            <a:off x="2581455" y="5508936"/>
            <a:ext cx="585427" cy="276999"/>
            <a:chOff x="3468499" y="5506803"/>
            <a:chExt cx="585427" cy="276999"/>
          </a:xfrm>
        </p:grpSpPr>
        <p:sp>
          <p:nvSpPr>
            <p:cNvPr id="14" name="Rectangle 13">
              <a:extLst>
                <a:ext uri="{FF2B5EF4-FFF2-40B4-BE49-F238E27FC236}">
                  <a16:creationId xmlns:a16="http://schemas.microsoft.com/office/drawing/2014/main" id="{D3BE50CB-8363-40FC-9BAB-A5F5B979D104}"/>
                </a:ext>
              </a:extLst>
            </p:cNvPr>
            <p:cNvSpPr/>
            <p:nvPr/>
          </p:nvSpPr>
          <p:spPr>
            <a:xfrm>
              <a:off x="3468499" y="5581614"/>
              <a:ext cx="314107" cy="125643"/>
            </a:xfrm>
            <a:prstGeom prst="rect">
              <a:avLst/>
            </a:prstGeom>
            <a:solidFill>
              <a:srgbClr val="6969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3E66981-F3B0-40CC-AA6F-AA27925A1BC3}"/>
                </a:ext>
              </a:extLst>
            </p:cNvPr>
            <p:cNvSpPr txBox="1"/>
            <p:nvPr/>
          </p:nvSpPr>
          <p:spPr>
            <a:xfrm>
              <a:off x="3713961" y="5506803"/>
              <a:ext cx="339965" cy="276999"/>
            </a:xfrm>
            <a:prstGeom prst="rect">
              <a:avLst/>
            </a:prstGeom>
            <a:noFill/>
          </p:spPr>
          <p:txBody>
            <a:bodyPr wrap="none" rtlCol="0">
              <a:spAutoFit/>
            </a:bodyPr>
            <a:lstStyle/>
            <a:p>
              <a:r>
                <a:rPr lang="en-US" sz="1200" dirty="0"/>
                <a:t>EC</a:t>
              </a:r>
            </a:p>
          </p:txBody>
        </p:sp>
      </p:grpSp>
      <p:grpSp>
        <p:nvGrpSpPr>
          <p:cNvPr id="30" name="Group 29">
            <a:extLst>
              <a:ext uri="{FF2B5EF4-FFF2-40B4-BE49-F238E27FC236}">
                <a16:creationId xmlns:a16="http://schemas.microsoft.com/office/drawing/2014/main" id="{C596A63D-33BA-4F19-BD5D-A7F355D4E9BC}"/>
              </a:ext>
            </a:extLst>
          </p:cNvPr>
          <p:cNvGrpSpPr/>
          <p:nvPr/>
        </p:nvGrpSpPr>
        <p:grpSpPr>
          <a:xfrm>
            <a:off x="3166882" y="5506803"/>
            <a:ext cx="627050" cy="276999"/>
            <a:chOff x="4306698" y="5506803"/>
            <a:chExt cx="627050" cy="276999"/>
          </a:xfrm>
        </p:grpSpPr>
        <p:sp>
          <p:nvSpPr>
            <p:cNvPr id="15" name="Rectangle 14">
              <a:extLst>
                <a:ext uri="{FF2B5EF4-FFF2-40B4-BE49-F238E27FC236}">
                  <a16:creationId xmlns:a16="http://schemas.microsoft.com/office/drawing/2014/main" id="{4853005A-25E7-4C14-A334-9B03B3E8E85E}"/>
                </a:ext>
              </a:extLst>
            </p:cNvPr>
            <p:cNvSpPr/>
            <p:nvPr/>
          </p:nvSpPr>
          <p:spPr>
            <a:xfrm>
              <a:off x="4306698" y="5581614"/>
              <a:ext cx="314107" cy="125643"/>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84F9990-E2D4-48B5-96E8-F94BCAE105D7}"/>
                </a:ext>
              </a:extLst>
            </p:cNvPr>
            <p:cNvSpPr txBox="1"/>
            <p:nvPr/>
          </p:nvSpPr>
          <p:spPr>
            <a:xfrm>
              <a:off x="4564736" y="5506803"/>
              <a:ext cx="369012" cy="276999"/>
            </a:xfrm>
            <a:prstGeom prst="rect">
              <a:avLst/>
            </a:prstGeom>
            <a:noFill/>
          </p:spPr>
          <p:txBody>
            <a:bodyPr wrap="none" rtlCol="0">
              <a:spAutoFit/>
            </a:bodyPr>
            <a:lstStyle/>
            <a:p>
              <a:r>
                <a:rPr lang="en-US" sz="1200" dirty="0"/>
                <a:t>OC</a:t>
              </a:r>
            </a:p>
          </p:txBody>
        </p:sp>
      </p:grpSp>
      <p:grpSp>
        <p:nvGrpSpPr>
          <p:cNvPr id="25" name="Group 24">
            <a:extLst>
              <a:ext uri="{FF2B5EF4-FFF2-40B4-BE49-F238E27FC236}">
                <a16:creationId xmlns:a16="http://schemas.microsoft.com/office/drawing/2014/main" id="{41401BA8-E9EC-4C6D-A0A3-12B579A3E6EB}"/>
              </a:ext>
            </a:extLst>
          </p:cNvPr>
          <p:cNvGrpSpPr/>
          <p:nvPr/>
        </p:nvGrpSpPr>
        <p:grpSpPr>
          <a:xfrm>
            <a:off x="3758758" y="5506803"/>
            <a:ext cx="1421050" cy="276999"/>
            <a:chOff x="5144897" y="5499636"/>
            <a:chExt cx="1421050" cy="276999"/>
          </a:xfrm>
        </p:grpSpPr>
        <p:sp>
          <p:nvSpPr>
            <p:cNvPr id="16" name="Rectangle 15">
              <a:extLst>
                <a:ext uri="{FF2B5EF4-FFF2-40B4-BE49-F238E27FC236}">
                  <a16:creationId xmlns:a16="http://schemas.microsoft.com/office/drawing/2014/main" id="{CACA1F13-96D8-42D8-9D9C-09AA01026697}"/>
                </a:ext>
              </a:extLst>
            </p:cNvPr>
            <p:cNvSpPr/>
            <p:nvPr/>
          </p:nvSpPr>
          <p:spPr>
            <a:xfrm>
              <a:off x="5144897" y="5581614"/>
              <a:ext cx="314107" cy="125643"/>
            </a:xfrm>
            <a:prstGeom prst="rect">
              <a:avLst/>
            </a:prstGeom>
            <a:solidFill>
              <a:srgbClr val="800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319730-C55D-428D-95D9-5F6590CB9691}"/>
                </a:ext>
              </a:extLst>
            </p:cNvPr>
            <p:cNvSpPr txBox="1"/>
            <p:nvPr/>
          </p:nvSpPr>
          <p:spPr>
            <a:xfrm>
              <a:off x="5388509" y="5499636"/>
              <a:ext cx="1177438" cy="276999"/>
            </a:xfrm>
            <a:prstGeom prst="rect">
              <a:avLst/>
            </a:prstGeom>
            <a:noFill/>
          </p:spPr>
          <p:txBody>
            <a:bodyPr wrap="none" rtlCol="0">
              <a:spAutoFit/>
            </a:bodyPr>
            <a:lstStyle/>
            <a:p>
              <a:r>
                <a:rPr lang="en-US" sz="1200" dirty="0"/>
                <a:t>Metals and Ions</a:t>
              </a:r>
            </a:p>
          </p:txBody>
        </p:sp>
      </p:grpSp>
      <p:grpSp>
        <p:nvGrpSpPr>
          <p:cNvPr id="33" name="Group 32">
            <a:extLst>
              <a:ext uri="{FF2B5EF4-FFF2-40B4-BE49-F238E27FC236}">
                <a16:creationId xmlns:a16="http://schemas.microsoft.com/office/drawing/2014/main" id="{8C8ABAF6-2059-4DF5-8BFD-6D8FA0D88F5C}"/>
              </a:ext>
            </a:extLst>
          </p:cNvPr>
          <p:cNvGrpSpPr/>
          <p:nvPr/>
        </p:nvGrpSpPr>
        <p:grpSpPr>
          <a:xfrm>
            <a:off x="5165953" y="5500106"/>
            <a:ext cx="841571" cy="276999"/>
            <a:chOff x="5588514" y="5500106"/>
            <a:chExt cx="841571" cy="276999"/>
          </a:xfrm>
        </p:grpSpPr>
        <p:sp>
          <p:nvSpPr>
            <p:cNvPr id="17" name="Rectangle 16">
              <a:extLst>
                <a:ext uri="{FF2B5EF4-FFF2-40B4-BE49-F238E27FC236}">
                  <a16:creationId xmlns:a16="http://schemas.microsoft.com/office/drawing/2014/main" id="{77A6D935-67A0-452F-BBA9-2DA828A7CA19}"/>
                </a:ext>
              </a:extLst>
            </p:cNvPr>
            <p:cNvSpPr/>
            <p:nvPr/>
          </p:nvSpPr>
          <p:spPr>
            <a:xfrm>
              <a:off x="5588514" y="5581613"/>
              <a:ext cx="314107" cy="125643"/>
            </a:xfrm>
            <a:prstGeom prst="rect">
              <a:avLst/>
            </a:prstGeom>
            <a:solidFill>
              <a:srgbClr val="FFC0C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13D94A6-279B-43DF-829E-198EB1DB8BCC}"/>
                </a:ext>
              </a:extLst>
            </p:cNvPr>
            <p:cNvSpPr txBox="1"/>
            <p:nvPr/>
          </p:nvSpPr>
          <p:spPr>
            <a:xfrm>
              <a:off x="5831588" y="5500106"/>
              <a:ext cx="598497" cy="276999"/>
            </a:xfrm>
            <a:prstGeom prst="rect">
              <a:avLst/>
            </a:prstGeom>
            <a:noFill/>
          </p:spPr>
          <p:txBody>
            <a:bodyPr wrap="none" rtlCol="0">
              <a:spAutoFit/>
            </a:bodyPr>
            <a:lstStyle/>
            <a:p>
              <a:r>
                <a:rPr lang="en-US" sz="1200" dirty="0"/>
                <a:t>NCOM</a:t>
              </a:r>
            </a:p>
          </p:txBody>
        </p:sp>
      </p:grpSp>
      <p:grpSp>
        <p:nvGrpSpPr>
          <p:cNvPr id="34" name="Group 33">
            <a:extLst>
              <a:ext uri="{FF2B5EF4-FFF2-40B4-BE49-F238E27FC236}">
                <a16:creationId xmlns:a16="http://schemas.microsoft.com/office/drawing/2014/main" id="{D45089DA-CBD9-4ED9-A913-4D0A6CA4BA4F}"/>
              </a:ext>
            </a:extLst>
          </p:cNvPr>
          <p:cNvGrpSpPr/>
          <p:nvPr/>
        </p:nvGrpSpPr>
        <p:grpSpPr>
          <a:xfrm>
            <a:off x="6006688" y="5506838"/>
            <a:ext cx="814756" cy="276999"/>
            <a:chOff x="6429249" y="5506838"/>
            <a:chExt cx="814756" cy="276999"/>
          </a:xfrm>
        </p:grpSpPr>
        <p:sp>
          <p:nvSpPr>
            <p:cNvPr id="18" name="Rectangle 17">
              <a:extLst>
                <a:ext uri="{FF2B5EF4-FFF2-40B4-BE49-F238E27FC236}">
                  <a16:creationId xmlns:a16="http://schemas.microsoft.com/office/drawing/2014/main" id="{BE102D72-E323-4601-ABB5-D865C0CC8BCE}"/>
                </a:ext>
              </a:extLst>
            </p:cNvPr>
            <p:cNvSpPr/>
            <p:nvPr/>
          </p:nvSpPr>
          <p:spPr>
            <a:xfrm>
              <a:off x="6429249" y="5581613"/>
              <a:ext cx="314107" cy="125643"/>
            </a:xfrm>
            <a:prstGeom prst="rect">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CBC7B98-80B8-472F-A49F-6C40ED5BEE22}"/>
                </a:ext>
              </a:extLst>
            </p:cNvPr>
            <p:cNvSpPr txBox="1"/>
            <p:nvPr/>
          </p:nvSpPr>
          <p:spPr>
            <a:xfrm>
              <a:off x="6695457" y="5506838"/>
              <a:ext cx="548548" cy="276999"/>
            </a:xfrm>
            <a:prstGeom prst="rect">
              <a:avLst/>
            </a:prstGeom>
            <a:noFill/>
          </p:spPr>
          <p:txBody>
            <a:bodyPr wrap="none" rtlCol="0">
              <a:spAutoFit/>
            </a:bodyPr>
            <a:lstStyle/>
            <a:p>
              <a:r>
                <a:rPr lang="en-US" sz="1200" dirty="0"/>
                <a:t>Other</a:t>
              </a:r>
            </a:p>
          </p:txBody>
        </p:sp>
      </p:grpSp>
      <p:sp>
        <p:nvSpPr>
          <p:cNvPr id="35" name="TextBox 34">
            <a:extLst>
              <a:ext uri="{FF2B5EF4-FFF2-40B4-BE49-F238E27FC236}">
                <a16:creationId xmlns:a16="http://schemas.microsoft.com/office/drawing/2014/main" id="{041D8085-9FF2-42A9-BBC7-3F45C7CDAE94}"/>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2</a:t>
            </a:r>
          </a:p>
        </p:txBody>
      </p:sp>
      <p:pic>
        <p:nvPicPr>
          <p:cNvPr id="36" name="Picture 35">
            <a:extLst>
              <a:ext uri="{FF2B5EF4-FFF2-40B4-BE49-F238E27FC236}">
                <a16:creationId xmlns:a16="http://schemas.microsoft.com/office/drawing/2014/main" id="{8BFB2A2C-961B-4B4C-A3DE-3995FB40C38F}"/>
              </a:ext>
            </a:extLst>
          </p:cNvPr>
          <p:cNvPicPr>
            <a:picLocks noChangeAspect="1"/>
          </p:cNvPicPr>
          <p:nvPr/>
        </p:nvPicPr>
        <p:blipFill>
          <a:blip r:embed="rId4"/>
          <a:stretch>
            <a:fillRect/>
          </a:stretch>
        </p:blipFill>
        <p:spPr>
          <a:xfrm>
            <a:off x="152591" y="65637"/>
            <a:ext cx="1349637" cy="1334847"/>
          </a:xfrm>
          <a:prstGeom prst="rect">
            <a:avLst/>
          </a:prstGeom>
        </p:spPr>
      </p:pic>
      <p:pic>
        <p:nvPicPr>
          <p:cNvPr id="38" name="Picture 37" descr="Chart&#10;&#10;Description automatically generated">
            <a:extLst>
              <a:ext uri="{FF2B5EF4-FFF2-40B4-BE49-F238E27FC236}">
                <a16:creationId xmlns:a16="http://schemas.microsoft.com/office/drawing/2014/main" id="{A235CBBF-16EE-4E47-AD25-A6BC1C25BA77}"/>
              </a:ext>
            </a:extLst>
          </p:cNvPr>
          <p:cNvPicPr>
            <a:picLocks noChangeAspect="1"/>
          </p:cNvPicPr>
          <p:nvPr/>
        </p:nvPicPr>
        <p:blipFill rotWithShape="1">
          <a:blip r:embed="rId5">
            <a:extLst>
              <a:ext uri="{28A0092B-C50C-407E-A947-70E740481C1C}">
                <a14:useLocalDpi xmlns:a14="http://schemas.microsoft.com/office/drawing/2010/main" val="0"/>
              </a:ext>
            </a:extLst>
          </a:blip>
          <a:srcRect t="10606" b="6857"/>
          <a:stretch/>
        </p:blipFill>
        <p:spPr>
          <a:xfrm>
            <a:off x="7178879" y="3650673"/>
            <a:ext cx="4289428" cy="2978652"/>
          </a:xfrm>
          <a:prstGeom prst="rect">
            <a:avLst/>
          </a:prstGeom>
        </p:spPr>
      </p:pic>
      <p:cxnSp>
        <p:nvCxnSpPr>
          <p:cNvPr id="40" name="Straight Arrow Connector 39">
            <a:extLst>
              <a:ext uri="{FF2B5EF4-FFF2-40B4-BE49-F238E27FC236}">
                <a16:creationId xmlns:a16="http://schemas.microsoft.com/office/drawing/2014/main" id="{A135273C-E07A-47DD-9866-5424E9A62169}"/>
              </a:ext>
            </a:extLst>
          </p:cNvPr>
          <p:cNvCxnSpPr>
            <a:cxnSpLocks/>
          </p:cNvCxnSpPr>
          <p:nvPr/>
        </p:nvCxnSpPr>
        <p:spPr>
          <a:xfrm>
            <a:off x="5723134" y="4869873"/>
            <a:ext cx="1455745" cy="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A8771B2-BA7D-4802-9AE6-554367EDD4CE}"/>
              </a:ext>
            </a:extLst>
          </p:cNvPr>
          <p:cNvCxnSpPr>
            <a:cxnSpLocks/>
          </p:cNvCxnSpPr>
          <p:nvPr/>
        </p:nvCxnSpPr>
        <p:spPr>
          <a:xfrm flipH="1">
            <a:off x="6198948" y="2344783"/>
            <a:ext cx="1200646"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319D1D7-80A2-4143-875C-66D8DB61259F}"/>
              </a:ext>
            </a:extLst>
          </p:cNvPr>
          <p:cNvSpPr/>
          <p:nvPr/>
        </p:nvSpPr>
        <p:spPr>
          <a:xfrm>
            <a:off x="4100027" y="2191358"/>
            <a:ext cx="2098921" cy="10516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itle 1">
            <a:extLst>
              <a:ext uri="{FF2B5EF4-FFF2-40B4-BE49-F238E27FC236}">
                <a16:creationId xmlns:a16="http://schemas.microsoft.com/office/drawing/2014/main" id="{1DEEC52F-F185-46BA-AA36-05F29BDF4953}"/>
              </a:ext>
            </a:extLst>
          </p:cNvPr>
          <p:cNvSpPr>
            <a:spLocks noGrp="1"/>
          </p:cNvSpPr>
          <p:nvPr>
            <p:ph type="title"/>
          </p:nvPr>
        </p:nvSpPr>
        <p:spPr>
          <a:xfrm>
            <a:off x="1412977" y="222766"/>
            <a:ext cx="10178132" cy="1325563"/>
          </a:xfrm>
        </p:spPr>
        <p:txBody>
          <a:bodyPr>
            <a:noAutofit/>
          </a:bodyPr>
          <a:lstStyle/>
          <a:p>
            <a:pPr algn="ctr"/>
            <a:r>
              <a:rPr lang="en-US" sz="3200" dirty="0">
                <a:latin typeface="Times New Roman" panose="02020603050405020304" pitchFamily="18" charset="0"/>
                <a:cs typeface="Times New Roman" panose="02020603050405020304" pitchFamily="18" charset="0"/>
              </a:rPr>
              <a:t>CMAQ Underestimates Sulfate during an Alaskan PM</a:t>
            </a:r>
            <a:r>
              <a:rPr lang="en-US" sz="3200" baseline="-25000" dirty="0">
                <a:latin typeface="Times New Roman" panose="02020603050405020304" pitchFamily="18" charset="0"/>
                <a:cs typeface="Times New Roman" panose="02020603050405020304" pitchFamily="18" charset="0"/>
              </a:rPr>
              <a:t>2.5</a:t>
            </a:r>
            <a:r>
              <a:rPr lang="en-US" sz="3200" dirty="0">
                <a:latin typeface="Times New Roman" panose="02020603050405020304" pitchFamily="18" charset="0"/>
                <a:cs typeface="Times New Roman" panose="02020603050405020304" pitchFamily="18" charset="0"/>
              </a:rPr>
              <a:t> Event</a:t>
            </a:r>
          </a:p>
        </p:txBody>
      </p:sp>
      <p:sp>
        <p:nvSpPr>
          <p:cNvPr id="43" name="TextBox 42">
            <a:extLst>
              <a:ext uri="{FF2B5EF4-FFF2-40B4-BE49-F238E27FC236}">
                <a16:creationId xmlns:a16="http://schemas.microsoft.com/office/drawing/2014/main" id="{5735CC0B-0F6F-41EA-8220-4662A1C152A3}"/>
              </a:ext>
            </a:extLst>
          </p:cNvPr>
          <p:cNvSpPr txBox="1"/>
          <p:nvPr/>
        </p:nvSpPr>
        <p:spPr>
          <a:xfrm>
            <a:off x="7147742" y="1663410"/>
            <a:ext cx="4516301" cy="1754326"/>
          </a:xfrm>
          <a:prstGeom prst="rect">
            <a:avLst/>
          </a:prstGeom>
          <a:noFill/>
        </p:spPr>
        <p:txBody>
          <a:bodyPr wrap="none" rtlCol="0">
            <a:spAutoFit/>
          </a:bodyPr>
          <a:lstStyle/>
          <a:p>
            <a:r>
              <a:rPr lang="en-US" dirty="0"/>
              <a:t>Extremely Cold Temperatures (~-30 C to -40 C)</a:t>
            </a:r>
          </a:p>
          <a:p>
            <a:pPr marL="285750" indent="-285750">
              <a:buFont typeface="Arial" panose="020B0604020202020204" pitchFamily="34" charset="0"/>
              <a:buChar char="•"/>
            </a:pPr>
            <a:r>
              <a:rPr lang="en-US" dirty="0"/>
              <a:t>Increased Heating Stove Use</a:t>
            </a:r>
          </a:p>
          <a:p>
            <a:pPr marL="742950" lvl="1" indent="-285750">
              <a:buFont typeface="Arial" panose="020B0604020202020204" pitchFamily="34" charset="0"/>
              <a:buChar char="•"/>
            </a:pPr>
            <a:r>
              <a:rPr lang="en-US" dirty="0"/>
              <a:t>Increased Emissions</a:t>
            </a:r>
          </a:p>
          <a:p>
            <a:pPr marL="285750" indent="-285750">
              <a:buFont typeface="Arial" panose="020B0604020202020204" pitchFamily="34" charset="0"/>
              <a:buChar char="•"/>
            </a:pPr>
            <a:r>
              <a:rPr lang="en-US" dirty="0"/>
              <a:t>Temperature Inversions</a:t>
            </a:r>
          </a:p>
          <a:p>
            <a:pPr marL="742950" lvl="1" indent="-285750">
              <a:buFont typeface="Arial" panose="020B0604020202020204" pitchFamily="34" charset="0"/>
              <a:buChar char="•"/>
            </a:pPr>
            <a:r>
              <a:rPr lang="en-US" dirty="0"/>
              <a:t>Low Planetary Boundary Height</a:t>
            </a:r>
          </a:p>
          <a:p>
            <a:pPr marL="285750" indent="-285750">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B6ADD61B-BED7-4135-9941-A4E45ED6795D}"/>
              </a:ext>
            </a:extLst>
          </p:cNvPr>
          <p:cNvSpPr txBox="1"/>
          <p:nvPr/>
        </p:nvSpPr>
        <p:spPr>
          <a:xfrm>
            <a:off x="1130016" y="2237901"/>
            <a:ext cx="3393801" cy="646331"/>
          </a:xfrm>
          <a:prstGeom prst="rect">
            <a:avLst/>
          </a:prstGeom>
          <a:noFill/>
        </p:spPr>
        <p:txBody>
          <a:bodyPr wrap="square" rtlCol="0">
            <a:spAutoFit/>
          </a:bodyPr>
          <a:lstStyle/>
          <a:p>
            <a:r>
              <a:rPr lang="en-US" dirty="0"/>
              <a:t>While PM</a:t>
            </a:r>
            <a:r>
              <a:rPr lang="en-US" baseline="-25000" dirty="0"/>
              <a:t>2.5</a:t>
            </a:r>
            <a:r>
              <a:rPr lang="en-US" dirty="0"/>
              <a:t> concentrations are reasonably predicted</a:t>
            </a:r>
          </a:p>
        </p:txBody>
      </p:sp>
      <p:sp>
        <p:nvSpPr>
          <p:cNvPr id="37" name="TextBox 36">
            <a:extLst>
              <a:ext uri="{FF2B5EF4-FFF2-40B4-BE49-F238E27FC236}">
                <a16:creationId xmlns:a16="http://schemas.microsoft.com/office/drawing/2014/main" id="{002AED9F-3168-4698-871A-3279988E0162}"/>
              </a:ext>
            </a:extLst>
          </p:cNvPr>
          <p:cNvSpPr txBox="1"/>
          <p:nvPr/>
        </p:nvSpPr>
        <p:spPr>
          <a:xfrm>
            <a:off x="7814936" y="4095467"/>
            <a:ext cx="3393801" cy="646331"/>
          </a:xfrm>
          <a:prstGeom prst="rect">
            <a:avLst/>
          </a:prstGeom>
          <a:noFill/>
        </p:spPr>
        <p:txBody>
          <a:bodyPr wrap="square" rtlCol="0">
            <a:spAutoFit/>
          </a:bodyPr>
          <a:lstStyle/>
          <a:p>
            <a:pPr algn="ctr"/>
            <a:r>
              <a:rPr lang="en-US" dirty="0"/>
              <a:t>CMAQ underpredicts wintertime Alaskan Sulfate Concentrations</a:t>
            </a:r>
          </a:p>
        </p:txBody>
      </p:sp>
    </p:spTree>
    <p:extLst>
      <p:ext uri="{BB962C8B-B14F-4D97-AF65-F5344CB8AC3E}">
        <p14:creationId xmlns:p14="http://schemas.microsoft.com/office/powerpoint/2010/main" val="3892383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1066-DEE4-4E41-B5AD-7F586C8C3D09}"/>
              </a:ext>
            </a:extLst>
          </p:cNvPr>
          <p:cNvSpPr>
            <a:spLocks noGrp="1"/>
          </p:cNvSpPr>
          <p:nvPr>
            <p:ph type="title"/>
          </p:nvPr>
        </p:nvSpPr>
        <p:spPr>
          <a:xfrm>
            <a:off x="1905582" y="287491"/>
            <a:ext cx="8906674"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Why is there such disagreement in SO</a:t>
            </a:r>
            <a:r>
              <a:rPr lang="en-US" sz="3600" baseline="-25000" dirty="0">
                <a:latin typeface="Times New Roman" panose="02020603050405020304" pitchFamily="18" charset="0"/>
                <a:cs typeface="Times New Roman" panose="02020603050405020304" pitchFamily="18" charset="0"/>
              </a:rPr>
              <a:t>4</a:t>
            </a:r>
            <a:r>
              <a:rPr lang="en-US" sz="3600" dirty="0">
                <a:latin typeface="Times New Roman" panose="02020603050405020304" pitchFamily="18" charset="0"/>
                <a:cs typeface="Times New Roman" panose="02020603050405020304" pitchFamily="18" charset="0"/>
              </a:rPr>
              <a:t> Concentrations???</a:t>
            </a:r>
          </a:p>
        </p:txBody>
      </p:sp>
      <p:sp>
        <p:nvSpPr>
          <p:cNvPr id="4" name="TextBox 3">
            <a:extLst>
              <a:ext uri="{FF2B5EF4-FFF2-40B4-BE49-F238E27FC236}">
                <a16:creationId xmlns:a16="http://schemas.microsoft.com/office/drawing/2014/main" id="{F64D07B7-C002-4CD6-93D1-858E65B0AAD7}"/>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3</a:t>
            </a:r>
          </a:p>
        </p:txBody>
      </p:sp>
      <p:pic>
        <p:nvPicPr>
          <p:cNvPr id="5" name="Picture 4">
            <a:extLst>
              <a:ext uri="{FF2B5EF4-FFF2-40B4-BE49-F238E27FC236}">
                <a16:creationId xmlns:a16="http://schemas.microsoft.com/office/drawing/2014/main" id="{25DAA689-8ECC-47B9-9A50-405C69B6171B}"/>
              </a:ext>
            </a:extLst>
          </p:cNvPr>
          <p:cNvPicPr>
            <a:picLocks noChangeAspect="1"/>
          </p:cNvPicPr>
          <p:nvPr/>
        </p:nvPicPr>
        <p:blipFill>
          <a:blip r:embed="rId3"/>
          <a:stretch>
            <a:fillRect/>
          </a:stretch>
        </p:blipFill>
        <p:spPr>
          <a:xfrm>
            <a:off x="152591" y="65637"/>
            <a:ext cx="1349637" cy="1334847"/>
          </a:xfrm>
          <a:prstGeom prst="rect">
            <a:avLst/>
          </a:prstGeom>
        </p:spPr>
      </p:pic>
    </p:spTree>
    <p:extLst>
      <p:ext uri="{BB962C8B-B14F-4D97-AF65-F5344CB8AC3E}">
        <p14:creationId xmlns:p14="http://schemas.microsoft.com/office/powerpoint/2010/main" val="2917396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1066-DEE4-4E41-B5AD-7F586C8C3D09}"/>
              </a:ext>
            </a:extLst>
          </p:cNvPr>
          <p:cNvSpPr>
            <a:spLocks noGrp="1"/>
          </p:cNvSpPr>
          <p:nvPr>
            <p:ph type="title"/>
          </p:nvPr>
        </p:nvSpPr>
        <p:spPr>
          <a:xfrm>
            <a:off x="1905582" y="287491"/>
            <a:ext cx="8906674"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Why is there such disagreement in SO</a:t>
            </a:r>
            <a:r>
              <a:rPr lang="en-US" sz="3600" baseline="-25000" dirty="0">
                <a:latin typeface="Times New Roman" panose="02020603050405020304" pitchFamily="18" charset="0"/>
                <a:cs typeface="Times New Roman" panose="02020603050405020304" pitchFamily="18" charset="0"/>
              </a:rPr>
              <a:t>4</a:t>
            </a:r>
            <a:r>
              <a:rPr lang="en-US" sz="3600" dirty="0">
                <a:latin typeface="Times New Roman" panose="02020603050405020304" pitchFamily="18" charset="0"/>
                <a:cs typeface="Times New Roman" panose="02020603050405020304" pitchFamily="18" charset="0"/>
              </a:rPr>
              <a:t> Concentrations???</a:t>
            </a:r>
          </a:p>
        </p:txBody>
      </p:sp>
      <p:sp>
        <p:nvSpPr>
          <p:cNvPr id="4" name="TextBox 3">
            <a:extLst>
              <a:ext uri="{FF2B5EF4-FFF2-40B4-BE49-F238E27FC236}">
                <a16:creationId xmlns:a16="http://schemas.microsoft.com/office/drawing/2014/main" id="{F64D07B7-C002-4CD6-93D1-858E65B0AAD7}"/>
              </a:ext>
            </a:extLst>
          </p:cNvPr>
          <p:cNvSpPr txBox="1"/>
          <p:nvPr/>
        </p:nvSpPr>
        <p:spPr>
          <a:xfrm>
            <a:off x="11664043" y="244929"/>
            <a:ext cx="713014" cy="370920"/>
          </a:xfrm>
          <a:prstGeom prst="rect">
            <a:avLst/>
          </a:prstGeom>
          <a:solidFill>
            <a:srgbClr val="08225F"/>
          </a:solidFill>
        </p:spPr>
        <p:txBody>
          <a:bodyPr wrap="square" rtlCol="0">
            <a:spAutoFit/>
          </a:bodyPr>
          <a:lstStyle/>
          <a:p>
            <a:r>
              <a:rPr lang="en-US" b="1" dirty="0">
                <a:solidFill>
                  <a:schemeClr val="bg1"/>
                </a:solidFill>
              </a:rPr>
              <a:t>3</a:t>
            </a:r>
          </a:p>
        </p:txBody>
      </p:sp>
      <p:pic>
        <p:nvPicPr>
          <p:cNvPr id="5" name="Picture 4">
            <a:extLst>
              <a:ext uri="{FF2B5EF4-FFF2-40B4-BE49-F238E27FC236}">
                <a16:creationId xmlns:a16="http://schemas.microsoft.com/office/drawing/2014/main" id="{25DAA689-8ECC-47B9-9A50-405C69B6171B}"/>
              </a:ext>
            </a:extLst>
          </p:cNvPr>
          <p:cNvPicPr>
            <a:picLocks noChangeAspect="1"/>
          </p:cNvPicPr>
          <p:nvPr/>
        </p:nvPicPr>
        <p:blipFill>
          <a:blip r:embed="rId3"/>
          <a:stretch>
            <a:fillRect/>
          </a:stretch>
        </p:blipFill>
        <p:spPr>
          <a:xfrm>
            <a:off x="152591" y="65637"/>
            <a:ext cx="1349637" cy="1334847"/>
          </a:xfrm>
          <a:prstGeom prst="rect">
            <a:avLst/>
          </a:prstGeom>
        </p:spPr>
      </p:pic>
      <p:sp>
        <p:nvSpPr>
          <p:cNvPr id="7" name="TextBox 6">
            <a:extLst>
              <a:ext uri="{FF2B5EF4-FFF2-40B4-BE49-F238E27FC236}">
                <a16:creationId xmlns:a16="http://schemas.microsoft.com/office/drawing/2014/main" id="{E40410F5-DA8C-48CD-8449-7185773C45C1}"/>
              </a:ext>
            </a:extLst>
          </p:cNvPr>
          <p:cNvSpPr txBox="1"/>
          <p:nvPr/>
        </p:nvSpPr>
        <p:spPr>
          <a:xfrm>
            <a:off x="275672" y="1777682"/>
            <a:ext cx="8057862" cy="1200329"/>
          </a:xfrm>
          <a:prstGeom prst="rect">
            <a:avLst/>
          </a:prstGeom>
          <a:noFill/>
        </p:spPr>
        <p:txBody>
          <a:bodyPr wrap="square" rtlCol="0">
            <a:spAutoFit/>
          </a:bodyPr>
          <a:lstStyle/>
          <a:p>
            <a:r>
              <a:rPr lang="en-US" sz="3600" dirty="0"/>
              <a:t>1) Missing aerosol-phase sulfur chemistry in CMAQ</a:t>
            </a:r>
          </a:p>
        </p:txBody>
      </p:sp>
      <p:pic>
        <p:nvPicPr>
          <p:cNvPr id="6" name="Picture 5">
            <a:extLst>
              <a:ext uri="{FF2B5EF4-FFF2-40B4-BE49-F238E27FC236}">
                <a16:creationId xmlns:a16="http://schemas.microsoft.com/office/drawing/2014/main" id="{0F58CE24-1806-4D5E-A8BE-5B5B6BF3EF92}"/>
              </a:ext>
            </a:extLst>
          </p:cNvPr>
          <p:cNvPicPr>
            <a:picLocks noChangeAspect="1"/>
          </p:cNvPicPr>
          <p:nvPr/>
        </p:nvPicPr>
        <p:blipFill>
          <a:blip r:embed="rId4"/>
          <a:stretch>
            <a:fillRect/>
          </a:stretch>
        </p:blipFill>
        <p:spPr>
          <a:xfrm>
            <a:off x="8686802" y="1222577"/>
            <a:ext cx="3265019" cy="5273501"/>
          </a:xfrm>
          <a:prstGeom prst="rect">
            <a:avLst/>
          </a:prstGeom>
        </p:spPr>
      </p:pic>
      <p:sp>
        <p:nvSpPr>
          <p:cNvPr id="8" name="Rectangle 7">
            <a:extLst>
              <a:ext uri="{FF2B5EF4-FFF2-40B4-BE49-F238E27FC236}">
                <a16:creationId xmlns:a16="http://schemas.microsoft.com/office/drawing/2014/main" id="{54098833-6F1B-456C-9B4F-817D1BC26103}"/>
              </a:ext>
            </a:extLst>
          </p:cNvPr>
          <p:cNvSpPr/>
          <p:nvPr/>
        </p:nvSpPr>
        <p:spPr>
          <a:xfrm>
            <a:off x="8481692" y="1120387"/>
            <a:ext cx="3618288" cy="30934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833FAD5-C734-4E5E-B5B1-0701CCD80AE8}"/>
              </a:ext>
            </a:extLst>
          </p:cNvPr>
          <p:cNvSpPr txBox="1"/>
          <p:nvPr/>
        </p:nvSpPr>
        <p:spPr>
          <a:xfrm>
            <a:off x="395292" y="3090445"/>
            <a:ext cx="4660121"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Primary SO</a:t>
            </a:r>
            <a:r>
              <a:rPr lang="en-US" sz="2800" baseline="-25000" dirty="0"/>
              <a:t>4</a:t>
            </a:r>
            <a:r>
              <a:rPr lang="en-US" sz="2800" dirty="0"/>
              <a:t> from emissions</a:t>
            </a:r>
          </a:p>
          <a:p>
            <a:pPr marL="285750" indent="-285750">
              <a:buFont typeface="Arial" panose="020B0604020202020204" pitchFamily="34" charset="0"/>
              <a:buChar char="•"/>
            </a:pPr>
            <a:r>
              <a:rPr lang="en-US" sz="2800" dirty="0"/>
              <a:t>Secondary SO</a:t>
            </a:r>
            <a:r>
              <a:rPr lang="en-US" sz="2800" baseline="-25000" dirty="0"/>
              <a:t>4</a:t>
            </a:r>
            <a:r>
              <a:rPr lang="en-US" sz="2800" dirty="0"/>
              <a:t> from:</a:t>
            </a:r>
          </a:p>
          <a:p>
            <a:pPr marL="742950" lvl="1" indent="-285750">
              <a:buFont typeface="Arial" panose="020B0604020202020204" pitchFamily="34" charset="0"/>
              <a:buChar char="•"/>
            </a:pPr>
            <a:r>
              <a:rPr lang="en-US" sz="2800" dirty="0"/>
              <a:t>Gas-phase oxidation</a:t>
            </a:r>
          </a:p>
          <a:p>
            <a:pPr marL="742950" lvl="1" indent="-285750">
              <a:buFont typeface="Arial" panose="020B0604020202020204" pitchFamily="34" charset="0"/>
              <a:buChar char="•"/>
            </a:pPr>
            <a:r>
              <a:rPr lang="en-US" sz="2800" dirty="0"/>
              <a:t>In-cloud aqueous oxidation</a:t>
            </a:r>
          </a:p>
        </p:txBody>
      </p:sp>
      <p:sp>
        <p:nvSpPr>
          <p:cNvPr id="10" name="TextBox 9">
            <a:extLst>
              <a:ext uri="{FF2B5EF4-FFF2-40B4-BE49-F238E27FC236}">
                <a16:creationId xmlns:a16="http://schemas.microsoft.com/office/drawing/2014/main" id="{3E0A97A6-CE2B-43B2-A09F-C7A9E5970DBE}"/>
              </a:ext>
            </a:extLst>
          </p:cNvPr>
          <p:cNvSpPr txBox="1"/>
          <p:nvPr/>
        </p:nvSpPr>
        <p:spPr>
          <a:xfrm>
            <a:off x="9005105" y="6496078"/>
            <a:ext cx="2628412" cy="276999"/>
          </a:xfrm>
          <a:prstGeom prst="rect">
            <a:avLst/>
          </a:prstGeom>
          <a:noFill/>
        </p:spPr>
        <p:txBody>
          <a:bodyPr wrap="none" rtlCol="0">
            <a:spAutoFit/>
          </a:bodyPr>
          <a:lstStyle/>
          <a:p>
            <a:r>
              <a:rPr lang="en-US" sz="1200" i="1" dirty="0"/>
              <a:t>figure modified from Cheng et al., 2016</a:t>
            </a:r>
          </a:p>
        </p:txBody>
      </p:sp>
      <p:sp>
        <p:nvSpPr>
          <p:cNvPr id="11" name="TextBox 10">
            <a:extLst>
              <a:ext uri="{FF2B5EF4-FFF2-40B4-BE49-F238E27FC236}">
                <a16:creationId xmlns:a16="http://schemas.microsoft.com/office/drawing/2014/main" id="{54B90F46-D218-43B5-8229-B8966440F2DD}"/>
              </a:ext>
            </a:extLst>
          </p:cNvPr>
          <p:cNvSpPr txBox="1"/>
          <p:nvPr/>
        </p:nvSpPr>
        <p:spPr>
          <a:xfrm>
            <a:off x="10026148" y="3658452"/>
            <a:ext cx="529376" cy="307777"/>
          </a:xfrm>
          <a:prstGeom prst="rect">
            <a:avLst/>
          </a:prstGeom>
          <a:noFill/>
        </p:spPr>
        <p:txBody>
          <a:bodyPr wrap="none" rtlCol="0">
            <a:spAutoFit/>
          </a:bodyPr>
          <a:lstStyle/>
          <a:p>
            <a:r>
              <a:rPr lang="en-US" sz="1400" b="1" dirty="0"/>
              <a:t>/etc.</a:t>
            </a:r>
          </a:p>
        </p:txBody>
      </p:sp>
    </p:spTree>
    <p:extLst>
      <p:ext uri="{BB962C8B-B14F-4D97-AF65-F5344CB8AC3E}">
        <p14:creationId xmlns:p14="http://schemas.microsoft.com/office/powerpoint/2010/main" val="2526503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4013</TotalTime>
  <Words>4667</Words>
  <Application>Microsoft Office PowerPoint</Application>
  <PresentationFormat>Widescreen</PresentationFormat>
  <Paragraphs>470</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Cambria Math</vt:lpstr>
      <vt:lpstr>gentona</vt:lpstr>
      <vt:lpstr>Times New Roman</vt:lpstr>
      <vt:lpstr>Office Theme</vt:lpstr>
      <vt:lpstr>Predicted impacts of heterogeneous chemical pathways on particulate sulfur in Fairbanks, Alaska</vt:lpstr>
      <vt:lpstr>Motivation and Significance</vt:lpstr>
      <vt:lpstr>CMAQ Underestimates Sulfate during an Alaskan PM2.5 Event</vt:lpstr>
      <vt:lpstr>CMAQ Underestimates Sulfate during an Alaskan PM2.5 Event</vt:lpstr>
      <vt:lpstr>CMAQ Underestimates Sulfate during an Alaskan PM2.5 Event</vt:lpstr>
      <vt:lpstr>CMAQ Underestimates Sulfate during an Alaskan PM2.5 Event</vt:lpstr>
      <vt:lpstr>CMAQ Underestimates Sulfate during an Alaskan PM2.5 Event</vt:lpstr>
      <vt:lpstr>Why is there such disagreement in SO4 Concentrations???</vt:lpstr>
      <vt:lpstr>Why is there such disagreement in SO4 Concentrations???</vt:lpstr>
      <vt:lpstr>Why is there such disagreement in SO4 Concentrations???</vt:lpstr>
      <vt:lpstr>Why is there such disagreement in SO4 Concentrations???</vt:lpstr>
      <vt:lpstr>Why is there such disagreement in SO4 Concentrations???</vt:lpstr>
      <vt:lpstr>Implementation of aerosol-phase sulfur chemistry </vt:lpstr>
      <vt:lpstr>Implementation of aerosol-phase sulfur chemistry </vt:lpstr>
      <vt:lpstr>Implementation of aerosol-phase sulfur chemistry </vt:lpstr>
      <vt:lpstr>Implementation of aerosol-phase sulfur chemistry </vt:lpstr>
      <vt:lpstr>Implementation of aerosol-phase sulfur chemistry </vt:lpstr>
      <vt:lpstr>Modeling Domain and Episodes</vt:lpstr>
      <vt:lpstr>Sulfur Aerosol Enhancement with Base Heterogeneous Sulfur Chemistry (Base_Het)</vt:lpstr>
      <vt:lpstr>Sulfur Aerosol Enhancement with Base Heterogeneous Sulfur Chemistry (Base_Het)</vt:lpstr>
      <vt:lpstr>Sulfur Aerosol Enhancement with Base Heterogeneous Sulfur Chemistry (Base_Het)</vt:lpstr>
      <vt:lpstr>Sulfur Aerosol Enhancement with Base Heterogeneous Sulfur Chemistry (Base_Het)</vt:lpstr>
      <vt:lpstr>Sulfur Aerosol Enhancement with Base Heterogeneous Sulfur Chemistry (Base_Het)</vt:lpstr>
      <vt:lpstr>HMS Enhancement with Alternative TMI-catalyzed O2 oxidation pathway (TMI_sens)</vt:lpstr>
      <vt:lpstr>HMS Enhancement with Alternative TMI-catalyzed O2 oxidation pathway (TMI_sens)</vt:lpstr>
      <vt:lpstr>HMS Enhancement with Alternative TMI-catalyzed O2 oxidation pathway (TMI_sens)</vt:lpstr>
      <vt:lpstr>HMS Enhancement with Alternative TMI-catalyzed O2 oxidation pathway (TMI_sens)</vt:lpstr>
      <vt:lpstr>Results from an ionic-strength dependent NO2 oxidation pathway (TMI_NO2_sens)</vt:lpstr>
      <vt:lpstr>Alaska Domain Sulfur Aerosol Model Performance in Downtown Fairbanks</vt:lpstr>
      <vt:lpstr>Alaska Domain Sulfur Aerosol Model Performance in Downtown Fairbanks</vt:lpstr>
      <vt:lpstr>Alaska Domain Sulfur Aerosol Model Performance in Downtown Fairbanks</vt:lpstr>
      <vt:lpstr>CMAQ-Hemispheric (Northern Hemisphere) Model Performance</vt:lpstr>
      <vt:lpstr>CMAQ-Hemispheric (Northern Hemisphere) Model Performance</vt:lpstr>
      <vt:lpstr>CMAQ-Hemispheric (Northern Hemisphere) Model Performance</vt:lpstr>
      <vt:lpstr>Conclusions and Next Steps</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Predicted impacts of heterogeneous chemical pathways on particulate sulfur in Fairbanks, Alaska</dc:title>
  <dc:creator>Farrell, Sara</dc:creator>
  <cp:lastModifiedBy>Farrell, Sara</cp:lastModifiedBy>
  <cp:revision>23</cp:revision>
  <dcterms:created xsi:type="dcterms:W3CDTF">2022-10-10T17:45:21Z</dcterms:created>
  <dcterms:modified xsi:type="dcterms:W3CDTF">2022-10-18T12:08:12Z</dcterms:modified>
</cp:coreProperties>
</file>